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566" r:id="rId2"/>
    <p:sldId id="513" r:id="rId3"/>
    <p:sldId id="574" r:id="rId4"/>
    <p:sldId id="567" r:id="rId5"/>
    <p:sldId id="570" r:id="rId6"/>
    <p:sldId id="569" r:id="rId7"/>
    <p:sldId id="618" r:id="rId8"/>
    <p:sldId id="571" r:id="rId9"/>
    <p:sldId id="572" r:id="rId10"/>
    <p:sldId id="573" r:id="rId11"/>
    <p:sldId id="576" r:id="rId12"/>
    <p:sldId id="577" r:id="rId13"/>
    <p:sldId id="619" r:id="rId14"/>
    <p:sldId id="575" r:id="rId15"/>
    <p:sldId id="579" r:id="rId16"/>
    <p:sldId id="594" r:id="rId17"/>
    <p:sldId id="611" r:id="rId18"/>
    <p:sldId id="615" r:id="rId19"/>
    <p:sldId id="616" r:id="rId20"/>
    <p:sldId id="613" r:id="rId21"/>
    <p:sldId id="612" r:id="rId22"/>
    <p:sldId id="614" r:id="rId23"/>
    <p:sldId id="617" r:id="rId24"/>
    <p:sldId id="580" r:id="rId25"/>
    <p:sldId id="599" r:id="rId26"/>
    <p:sldId id="585" r:id="rId27"/>
    <p:sldId id="597" r:id="rId28"/>
    <p:sldId id="586" r:id="rId29"/>
    <p:sldId id="596" r:id="rId30"/>
    <p:sldId id="590" r:id="rId31"/>
    <p:sldId id="591" r:id="rId32"/>
    <p:sldId id="592" r:id="rId33"/>
    <p:sldId id="581" r:id="rId34"/>
    <p:sldId id="600" r:id="rId35"/>
    <p:sldId id="603" r:id="rId36"/>
    <p:sldId id="602" r:id="rId37"/>
    <p:sldId id="601" r:id="rId38"/>
    <p:sldId id="604" r:id="rId39"/>
    <p:sldId id="605" r:id="rId40"/>
    <p:sldId id="606" r:id="rId41"/>
    <p:sldId id="610" r:id="rId42"/>
    <p:sldId id="608" r:id="rId43"/>
    <p:sldId id="593" r:id="rId44"/>
  </p:sldIdLst>
  <p:sldSz cx="12192000" cy="6858000"/>
  <p:notesSz cx="6858000" cy="9144000"/>
  <p:embeddedFontLst>
    <p:embeddedFont>
      <p:font typeface="Microsoft YaHei UI" panose="020B0503020204020204" pitchFamily="34" charset="-122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Noto Sans Light" panose="020B0402040504020204" pitchFamily="34"/>
      <p:regular r:id="rId54"/>
      <p:italic r:id="rId55"/>
    </p:embeddedFont>
    <p:embeddedFont>
      <p:font typeface="Noto Sans Med" panose="020B0602040504020204" pitchFamily="34"/>
      <p:regular r:id="rId56"/>
      <p:italic r:id="rId57"/>
    </p:embeddedFont>
    <p:embeddedFont>
      <p:font typeface="Noto Sans SemBd" panose="020B0702040504020204" pitchFamily="34"/>
      <p:bold r:id="rId58"/>
      <p:boldItalic r:id="rId59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F6CB986-628D-4DEB-BEA9-88E6FE7DC3F0}">
          <p14:sldIdLst>
            <p14:sldId id="566"/>
            <p14:sldId id="513"/>
            <p14:sldId id="574"/>
            <p14:sldId id="567"/>
            <p14:sldId id="570"/>
            <p14:sldId id="569"/>
            <p14:sldId id="618"/>
            <p14:sldId id="571"/>
            <p14:sldId id="572"/>
            <p14:sldId id="573"/>
            <p14:sldId id="576"/>
            <p14:sldId id="577"/>
            <p14:sldId id="619"/>
            <p14:sldId id="575"/>
            <p14:sldId id="579"/>
            <p14:sldId id="594"/>
            <p14:sldId id="611"/>
            <p14:sldId id="615"/>
            <p14:sldId id="616"/>
            <p14:sldId id="613"/>
            <p14:sldId id="612"/>
            <p14:sldId id="614"/>
            <p14:sldId id="617"/>
            <p14:sldId id="580"/>
            <p14:sldId id="599"/>
            <p14:sldId id="585"/>
            <p14:sldId id="597"/>
            <p14:sldId id="586"/>
            <p14:sldId id="596"/>
            <p14:sldId id="590"/>
            <p14:sldId id="591"/>
            <p14:sldId id="592"/>
            <p14:sldId id="581"/>
            <p14:sldId id="600"/>
            <p14:sldId id="603"/>
            <p14:sldId id="602"/>
            <p14:sldId id="601"/>
            <p14:sldId id="604"/>
            <p14:sldId id="605"/>
            <p14:sldId id="606"/>
            <p14:sldId id="610"/>
            <p14:sldId id="608"/>
            <p14:sldId id="593"/>
          </p14:sldIdLst>
        </p14:section>
        <p14:section name="動機" id="{85BF9318-4A81-4CAA-BEC8-BDDC9B4319DF}">
          <p14:sldIdLst/>
        </p14:section>
        <p14:section name="功能介紹" id="{AA26FF60-AE2A-45CD-ADF2-D9EA9D4BDF9E}">
          <p14:sldIdLst/>
        </p14:section>
        <p14:section name="技術說明" id="{9E173E9B-B12B-4FE4-85C2-B040567EDE61}">
          <p14:sldIdLst/>
        </p14:section>
        <p14:section name="測是" id="{A61C6BA6-E74A-479D-870E-86405E755D40}">
          <p14:sldIdLst/>
        </p14:section>
        <p14:section name="未來展望" id="{8B1C79DB-FC83-4219-8EC9-61D29433065B}">
          <p14:sldIdLst/>
        </p14:section>
        <p14:section name="結尾" id="{3DC94B20-DBD4-4EA7-BF7E-D5AC0FF75D3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8D9C"/>
    <a:srgbClr val="F17FB2"/>
    <a:srgbClr val="FBFBFB"/>
    <a:srgbClr val="E89F89"/>
    <a:srgbClr val="828896"/>
    <a:srgbClr val="D19F4F"/>
    <a:srgbClr val="E0EBF2"/>
    <a:srgbClr val="CF8151"/>
    <a:srgbClr val="138796"/>
    <a:srgbClr val="8F4F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48" autoAdjust="0"/>
  </p:normalViewPr>
  <p:slideViewPr>
    <p:cSldViewPr snapToGrid="0">
      <p:cViewPr varScale="1"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2536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B1489-C7FA-44AF-9A05-8C7F4AFAD5CF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A19E9-32F9-43E4-93CC-CB90FA0DCB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99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加上組別名稱與編號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744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加上組別名稱與編號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40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57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我們將目標受眾訂為高中生今年正就讀高一至高三的學生，並經過調查問卷（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799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筆樣本）、深入訪談（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位受訪者）後</a:t>
            </a:r>
          </a:p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77.8%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的同學不知道要怎麼規劃學習歷程檔案」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現行制度讓學生有些無所適從</a:t>
            </a:r>
          </a:p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擔心已有經歷和可能的最終科系較無連結。</a:t>
            </a:r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在資訊繁雜、學業壓力下，不知道應該如何安排探索活動。</a:t>
            </a: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難以系統性的撰寫學習歷程</a:t>
            </a:r>
          </a:p>
          <a:p>
            <a:pPr rtl="0" fontAlgn="base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26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我們將目標受眾訂為高中生今年正就讀高一至高三的學生，並經過調查問卷（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799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筆樣本）、深入訪談（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位受訪者）後</a:t>
            </a:r>
          </a:p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77.8%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的同學不知道要怎麼規劃學習歷程檔案」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現行制度讓學生有些無所適從</a:t>
            </a:r>
          </a:p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擔心已有經歷和可能的最終科系較無連結。</a:t>
            </a:r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在資訊繁雜、學業壓力下，不知道應該如何安排探索活動。</a:t>
            </a: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難以系統性的撰寫學習歷程</a:t>
            </a:r>
          </a:p>
          <a:p>
            <a:pPr rtl="0" fontAlgn="base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95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我們將目標受眾訂為高中生今年正就讀高一至高三的學生，並經過調查問卷（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799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筆樣本）、深入訪談（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位受訪者）後</a:t>
            </a:r>
          </a:p>
          <a:p>
            <a:pPr rtl="0" fontAlgn="base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77.8%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的同學不知道要怎麼規劃學習歷程檔案」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現行制度讓學生有些無所適從</a:t>
            </a:r>
          </a:p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擔心已有經歷和可能的最終科系較無連結。</a:t>
            </a:r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在資訊繁雜、學業壓力下，不知道應該如何安排探索活動。</a:t>
            </a:r>
          </a:p>
          <a:p>
            <a:pPr rtl="0" fontAlgn="base"/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難以系統性的撰寫學習歷程</a:t>
            </a:r>
          </a:p>
          <a:p>
            <a:pPr rtl="0" fontAlgn="base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44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312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39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46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一些線的架構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A19E9-32F9-43E4-93CC-CB90FA0DCBE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274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F74BCB3-C43B-42FA-9572-DE193DE4ED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A826">
                  <a:alpha val="3000"/>
                </a:srgbClr>
              </a:gs>
              <a:gs pos="100000">
                <a:srgbClr val="EF6C00">
                  <a:alpha val="3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BB21D9-8FA3-41B1-86E3-C9EBA2E76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36994E-0478-46B3-B15C-CA8C852A1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C8AB75-F675-47F7-A43F-D10D9093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2021/11/24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D1CC34-D954-4494-BE12-9175E357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32B457-3B27-4D82-8809-23DCF894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89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84ED2C-E8B6-4050-87FF-E5DB96A2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FE642E3-D7E7-43AD-9C12-CCE78FF21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F3F1C0-EF92-457C-B7F0-FE3AEEA43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3E858D-A72F-4BA9-80F0-D10302DB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78754E-5287-4166-97D1-34952DB9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597AEB-18B9-4D2E-B9D9-8E97D57A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7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492FC-1B5B-4AC5-B039-7EC498AB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3511674-1841-4F8C-B7CC-11F1E7072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B5AAC6-4A4E-48C7-8F75-F54EA264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8C96F3-D324-4DD9-8B1E-53CB5885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4551F7-28D7-47EA-B433-7A0B39EB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46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7ED8BFC-06D2-475A-AA0B-F65FEBC66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1F5852-B1EC-411B-9FA5-B0982A600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5C4749-6C85-43D6-80C6-038B56B6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0F15BA-33C3-4E64-BC09-7C4D9037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F57198-17EF-45A2-9497-E2263568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69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502DFC-CFAC-498C-A220-FFBEA417D0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8600">
                <a:srgbClr val="F6F6F6">
                  <a:alpha val="45000"/>
                </a:srgbClr>
              </a:gs>
              <a:gs pos="0">
                <a:srgbClr val="F6F6F6"/>
              </a:gs>
              <a:gs pos="100000">
                <a:srgbClr val="138796">
                  <a:alpha val="60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DBE4C4-98D8-4050-922E-8603D830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7F724C-004E-486B-BCA2-BD9C5E0A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8C12F2-2E58-4A25-B2F2-3FCD6137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2021/11/24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0706B-8972-4E7C-9CB7-057189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2D2758-334B-4087-A92D-FFA0F62B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DEBDD9-BA8B-47E2-AC12-C20A5225B0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3342" y="137692"/>
            <a:ext cx="605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4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EE6AD5-2DC6-42A0-ADFA-B6135F3FF3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8600">
                <a:srgbClr val="F6F6F6">
                  <a:alpha val="45000"/>
                </a:srgbClr>
              </a:gs>
              <a:gs pos="0">
                <a:srgbClr val="F6F6F6"/>
              </a:gs>
              <a:gs pos="100000">
                <a:srgbClr val="138796">
                  <a:alpha val="60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DBE4C4-98D8-4050-922E-8603D8305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533" y="158750"/>
            <a:ext cx="3335867" cy="51117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我是標題 </a:t>
            </a:r>
            <a:r>
              <a:rPr lang="en-US" altLang="zh-TW" dirty="0"/>
              <a:t>-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7F724C-004E-486B-BCA2-BD9C5E0A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  <a:lvl2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2pPr>
            <a:lvl3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3pPr>
            <a:lvl4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4pPr>
            <a:lvl5pPr>
              <a:defRPr>
                <a:solidFill>
                  <a:srgbClr val="202020"/>
                </a:solidFill>
                <a:latin typeface="Noto Sans TC" panose="020B0500000000000000" pitchFamily="34" charset="-12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8C12F2-2E58-4A25-B2F2-3FCD6137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26A0A775-5FC2-4D75-993E-1F5084FCCD4E}" type="datetimeFigureOut">
              <a:rPr lang="zh-TW" altLang="en-US" smtClean="0"/>
              <a:pPr/>
              <a:t>2021/11/24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0706B-8972-4E7C-9CB7-057189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2D2758-334B-4087-A92D-FFA0F62B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TC" panose="020B0500000000000000" pitchFamily="34" charset="-120"/>
                <a:ea typeface="Noto Sans TC" panose="020B0500000000000000" pitchFamily="34" charset="-120"/>
              </a:defRPr>
            </a:lvl1pPr>
          </a:lstStyle>
          <a:p>
            <a:fld id="{686C7B1F-6FDB-44CD-B726-30F00D44136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92C7E94-8191-4D44-BFB7-3FFD4B4814DC}"/>
              </a:ext>
            </a:extLst>
          </p:cNvPr>
          <p:cNvCxnSpPr/>
          <p:nvPr userDrawn="1"/>
        </p:nvCxnSpPr>
        <p:spPr>
          <a:xfrm>
            <a:off x="245533" y="711200"/>
            <a:ext cx="11459634" cy="0"/>
          </a:xfrm>
          <a:prstGeom prst="line">
            <a:avLst/>
          </a:prstGeom>
          <a:ln w="76200">
            <a:solidFill>
              <a:srgbClr val="1387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FA7F94F4-8C26-4CFE-AE90-CB56B58B7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3342" y="137692"/>
            <a:ext cx="605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5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F3AE9-AFD8-41A0-A2D6-1FF05D35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D76FDC-86C0-49EC-A96F-E516779F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583EE6-DADD-40BE-95B6-A8E480BB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EA1F0D-66AD-4642-AEB4-24FFDDCE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F59193-1B3A-4B21-A7CC-2952895C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91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AE83C-9EFC-4190-83DB-E543A3A9F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79FF7-A38A-4398-85B8-C124AF98F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CCCD1-1DA2-4CA3-9697-6B32AE9D2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E1EA3C-AC94-49EE-8EFC-154625E4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B24BB6-C2D8-40F5-9623-5D7ACCA8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F26B95-A79F-4C1A-BAFE-424A7C46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28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2541C-EF4A-4BAD-A831-D8A9296F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A420DA-FE69-4E85-8F75-A8FC728B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50BFA7-3316-4C80-B2B9-093C55E58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11CF15-F197-4EEB-9197-046CA3C8A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8EAD25D-F54F-4162-BF15-DA0C278C3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8DEA3E4-E067-4E2A-B25A-9715F7F6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77DA4D8-BB0F-4A88-80CF-85FB685C1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634A0BB-4A32-4E85-AEE2-E20E4BDD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41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E7912-E0A7-4DFA-AF96-A910707F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43AD24E-011E-4D11-90B8-77E15B59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57AA9A-9894-4490-A05A-CDAB9C07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D0A3C9-32E1-4B0C-B8B7-F24685EB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18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38B14C3-9132-4F30-AEDC-E73CC67A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D03CE6-89D1-4D0C-8453-F0B4B854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AA8169-737B-4A20-A17A-BC3D0018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01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92D1C-EA72-45B0-AD55-1E9E38D0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D6A8A-EA5C-4D50-B469-2215F98E9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E2AFA-BFD8-49F7-A43F-F2AB4896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17742E-7FD5-49AB-8F75-D9CDA608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A775-5FC2-4D75-993E-1F5084FCCD4E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F4F238-E668-4574-90B5-8A0924EC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3CE2A8-58CF-4715-A2C4-CE750E2F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81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0A6E31-04E1-415E-97F5-CD544363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8EF1-85EB-498C-AB73-A61810937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46EACE-298F-45A7-8660-A02D6F5BE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0A775-5FC2-4D75-993E-1F5084FCCD4E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5E505A-69CE-466D-96F8-B2933D530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E05601-AF2C-41D3-AC4E-5558A43F8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7B1F-6FDB-44CD-B726-30F00D4413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09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18.png"/><Relationship Id="rId10" Type="http://schemas.openxmlformats.org/officeDocument/2006/relationships/image" Target="../media/image46.pn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8E9F7E0-D74D-4E73-B96E-0F70C071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695" y="1026814"/>
            <a:ext cx="9329980" cy="5248114"/>
          </a:xfrm>
          <a:prstGeom prst="rect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3136A5-702C-48F1-AD8A-F1196CDDF6CD}"/>
              </a:ext>
            </a:extLst>
          </p:cNvPr>
          <p:cNvSpPr/>
          <p:nvPr/>
        </p:nvSpPr>
        <p:spPr>
          <a:xfrm>
            <a:off x="-3707650" y="2665836"/>
            <a:ext cx="161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Seaweed Script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0D1294-68C2-4893-8318-F2BB068F459D}"/>
              </a:ext>
            </a:extLst>
          </p:cNvPr>
          <p:cNvSpPr/>
          <p:nvPr/>
        </p:nvSpPr>
        <p:spPr>
          <a:xfrm>
            <a:off x="826127" y="5163420"/>
            <a:ext cx="3500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你的宿舍好幫手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784E91-8E1F-481D-8CAF-C721BB174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7" y="3608275"/>
            <a:ext cx="3112809" cy="139574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732759E-C1F5-41C1-BDC3-181B088260B1}"/>
              </a:ext>
            </a:extLst>
          </p:cNvPr>
          <p:cNvSpPr/>
          <p:nvPr/>
        </p:nvSpPr>
        <p:spPr>
          <a:xfrm>
            <a:off x="826126" y="5661106"/>
            <a:ext cx="4301459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B07705008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巫芊瑩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B08705026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陳沛妤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B08705037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翁子婷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B08705038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郭子麟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B08705050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陳冠伊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B08705053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葉小漓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57227E-58BE-4AA0-918A-3011B55BB788}"/>
              </a:ext>
            </a:extLst>
          </p:cNvPr>
          <p:cNvSpPr/>
          <p:nvPr/>
        </p:nvSpPr>
        <p:spPr>
          <a:xfrm>
            <a:off x="826126" y="4826597"/>
            <a:ext cx="3500043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第</a:t>
            </a:r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A</a:t>
            </a: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組</a:t>
            </a:r>
          </a:p>
        </p:txBody>
      </p:sp>
    </p:spTree>
    <p:extLst>
      <p:ext uri="{BB962C8B-B14F-4D97-AF65-F5344CB8AC3E}">
        <p14:creationId xmlns:p14="http://schemas.microsoft.com/office/powerpoint/2010/main" val="4051543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69AE3202-8569-4FF9-92E6-2D2D3F3B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480" y="1481328"/>
            <a:ext cx="4745620" cy="190666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7F9F3C-CE55-40F8-AB4D-C1935813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目標受眾痛點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6F0FE4-3256-4979-A4BC-D34C4AE26705}"/>
              </a:ext>
            </a:extLst>
          </p:cNvPr>
          <p:cNvSpPr txBox="1"/>
          <p:nvPr/>
        </p:nvSpPr>
        <p:spPr>
          <a:xfrm>
            <a:off x="6535838" y="5320421"/>
            <a:ext cx="4544834" cy="49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沒有用戶過去資料，難以確認是否可信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477AEE-4D07-43C6-9CF0-4414E6AA8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1053" y="1275321"/>
            <a:ext cx="2806838" cy="27973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A19584-3FD2-4F0A-8816-7B09CF1EE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1863" y="1275321"/>
            <a:ext cx="2943656" cy="21126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75517AA-4C8E-4730-8FB4-B019C00B3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3409" y="2020993"/>
            <a:ext cx="2506881" cy="23327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0B0986A-8DB8-45BA-8035-4F09D9E57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9248" y="3387993"/>
            <a:ext cx="5046271" cy="1032411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850AD1FD-19E3-486A-AA05-AB3C73D1BA43}"/>
              </a:ext>
            </a:extLst>
          </p:cNvPr>
          <p:cNvSpPr txBox="1"/>
          <p:nvPr/>
        </p:nvSpPr>
        <p:spPr>
          <a:xfrm>
            <a:off x="1276417" y="5320422"/>
            <a:ext cx="4031873" cy="49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文章種類繁雜，發布者難以被看見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D7984CE9-E916-4F27-9A6F-3DD2692D76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53" y="2331657"/>
            <a:ext cx="2303729" cy="23037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18EC2E0-278F-4EF7-B84D-035ACE4BED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51" y="2331657"/>
            <a:ext cx="2303729" cy="23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C0ECB-EFD2-45F9-9E34-6BCE8BE6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Dormy </a:t>
            </a:r>
            <a:r>
              <a:rPr lang="zh-TW" altLang="en-US" dirty="0"/>
              <a:t>概念簡介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A3B2EA-24F9-4A94-861B-546DDB665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695" y="1247675"/>
            <a:ext cx="9329980" cy="5248114"/>
          </a:xfrm>
          <a:prstGeom prst="rect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7351C59-DAC8-4F9F-A8F4-47F80D290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1" y="5255698"/>
            <a:ext cx="2196007" cy="150583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177991A-E285-43B1-8B6C-F2F58E10A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1" y="2487766"/>
            <a:ext cx="2572466" cy="150583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313DFC-447A-4B5E-8720-CE8ACA425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21" y="1103801"/>
            <a:ext cx="2666579" cy="150583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A4E1CC5-7798-4286-A64D-C8FC0F283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1" y="3871732"/>
            <a:ext cx="2227379" cy="15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6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C0ECB-EFD2-45F9-9E34-6BCE8BE6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Dormy </a:t>
            </a:r>
            <a:r>
              <a:rPr lang="zh-TW" altLang="en-US" dirty="0"/>
              <a:t>概念簡介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B57FE7-BFC7-4F27-9DAC-60609932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75" y="1951375"/>
            <a:ext cx="2955250" cy="29552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C27506F-070C-4500-AA20-F19D0B53E0E1}"/>
              </a:ext>
            </a:extLst>
          </p:cNvPr>
          <p:cNvSpPr txBox="1"/>
          <p:nvPr/>
        </p:nvSpPr>
        <p:spPr>
          <a:xfrm>
            <a:off x="4058855" y="5551915"/>
            <a:ext cx="4134465" cy="662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媒合</a:t>
            </a:r>
            <a:r>
              <a:rPr lang="zh-TW" altLang="en-US" sz="2800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需求者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與</a:t>
            </a:r>
            <a:r>
              <a:rPr lang="zh-TW" altLang="en-US" sz="2800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應徵服務者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A13E40-720E-4BAB-8165-BBD3DDA00097}"/>
              </a:ext>
            </a:extLst>
          </p:cNvPr>
          <p:cNvSpPr txBox="1"/>
          <p:nvPr/>
        </p:nvSpPr>
        <p:spPr>
          <a:xfrm>
            <a:off x="12944562" y="5551915"/>
            <a:ext cx="3416320" cy="662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新增</a:t>
            </a:r>
            <a:r>
              <a:rPr lang="zh-TW" altLang="en-US" sz="2800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評分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與</a:t>
            </a:r>
            <a:r>
              <a:rPr lang="zh-TW" altLang="en-US" sz="2800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榮譽機制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601D80-C57A-4DDE-B019-38537CAB3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924" y="1951373"/>
            <a:ext cx="2955251" cy="2955251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A0B11F27-1F1D-4EC2-B152-6B8888EE3BC7}"/>
              </a:ext>
            </a:extLst>
          </p:cNvPr>
          <p:cNvSpPr txBox="1">
            <a:spLocks/>
          </p:cNvSpPr>
          <p:nvPr/>
        </p:nvSpPr>
        <p:spPr>
          <a:xfrm>
            <a:off x="12880615" y="2151676"/>
            <a:ext cx="333586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zh-TW" altLang="en-US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打蟑螂達人</a:t>
            </a:r>
          </a:p>
        </p:txBody>
      </p:sp>
    </p:spTree>
    <p:extLst>
      <p:ext uri="{BB962C8B-B14F-4D97-AF65-F5344CB8AC3E}">
        <p14:creationId xmlns:p14="http://schemas.microsoft.com/office/powerpoint/2010/main" val="2952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C0ECB-EFD2-45F9-9E34-6BCE8BE6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Dormy </a:t>
            </a:r>
            <a:r>
              <a:rPr lang="zh-TW" altLang="en-US" dirty="0"/>
              <a:t>概念簡介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B57FE7-BFC7-4F27-9DAC-60609932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15" y="1951375"/>
            <a:ext cx="2955250" cy="29552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C27506F-070C-4500-AA20-F19D0B53E0E1}"/>
              </a:ext>
            </a:extLst>
          </p:cNvPr>
          <p:cNvSpPr txBox="1"/>
          <p:nvPr/>
        </p:nvSpPr>
        <p:spPr>
          <a:xfrm>
            <a:off x="1254695" y="5551915"/>
            <a:ext cx="4134465" cy="662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媒合</a:t>
            </a:r>
            <a:r>
              <a:rPr lang="zh-TW" altLang="en-US" sz="2800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需求者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與</a:t>
            </a:r>
            <a:r>
              <a:rPr lang="zh-TW" altLang="en-US" sz="2800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應徵服務者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929A60-458E-437F-9085-5039EB4C32BF}"/>
              </a:ext>
            </a:extLst>
          </p:cNvPr>
          <p:cNvSpPr txBox="1"/>
          <p:nvPr/>
        </p:nvSpPr>
        <p:spPr>
          <a:xfrm>
            <a:off x="6802842" y="5551915"/>
            <a:ext cx="3416320" cy="662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新增</a:t>
            </a:r>
            <a:r>
              <a:rPr lang="zh-TW" altLang="en-US" sz="2800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評分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與</a:t>
            </a:r>
            <a:r>
              <a:rPr lang="zh-TW" altLang="en-US" sz="2800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榮譽機制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8E908D-5CD9-47D0-BFD8-97A3C9D69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04" y="1951373"/>
            <a:ext cx="2955251" cy="2955251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DA1FC441-AF6D-49F1-B4EF-65EC762C4CBA}"/>
              </a:ext>
            </a:extLst>
          </p:cNvPr>
          <p:cNvSpPr txBox="1">
            <a:spLocks/>
          </p:cNvSpPr>
          <p:nvPr/>
        </p:nvSpPr>
        <p:spPr>
          <a:xfrm>
            <a:off x="6738895" y="2151676"/>
            <a:ext cx="333586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zh-TW" altLang="en-US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打蟑螂達人</a:t>
            </a:r>
          </a:p>
        </p:txBody>
      </p:sp>
    </p:spTree>
    <p:extLst>
      <p:ext uri="{BB962C8B-B14F-4D97-AF65-F5344CB8AC3E}">
        <p14:creationId xmlns:p14="http://schemas.microsoft.com/office/powerpoint/2010/main" val="40437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9967793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rgbClr val="1C8D9C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功能介紹與</a:t>
            </a:r>
            <a:r>
              <a:rPr lang="en-US" altLang="zh-TW" sz="9600" dirty="0">
                <a:ln w="28575">
                  <a:solidFill>
                    <a:srgbClr val="1C8D9C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Demo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68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5109091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rgbClr val="1C8D9C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資料蒐集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5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資料蒐集</a:t>
            </a:r>
          </a:p>
        </p:txBody>
      </p:sp>
      <p:pic>
        <p:nvPicPr>
          <p:cNvPr id="13314" name="Picture 2" descr="國立臺灣大學- 维基百科，自由的百科全书">
            <a:extLst>
              <a:ext uri="{FF2B5EF4-FFF2-40B4-BE49-F238E27FC236}">
                <a16:creationId xmlns:a16="http://schemas.microsoft.com/office/drawing/2014/main" id="{02AC1FA2-DB54-422C-A00E-2394EDCB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2803" y="5831440"/>
            <a:ext cx="1826141" cy="182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首頁">
            <a:extLst>
              <a:ext uri="{FF2B5EF4-FFF2-40B4-BE49-F238E27FC236}">
                <a16:creationId xmlns:a16="http://schemas.microsoft.com/office/drawing/2014/main" id="{529BBB4C-3171-4281-A34D-4A2568AA4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5"/>
          <a:stretch/>
        </p:blipFill>
        <p:spPr bwMode="auto">
          <a:xfrm>
            <a:off x="-4060576" y="4184426"/>
            <a:ext cx="3733801" cy="16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台灣大學圖書館| 環遊台灣系列| 明信片| 蝦皮購物">
            <a:extLst>
              <a:ext uri="{FF2B5EF4-FFF2-40B4-BE49-F238E27FC236}">
                <a16:creationId xmlns:a16="http://schemas.microsoft.com/office/drawing/2014/main" id="{61456D8E-098A-4F70-884F-EE3FC7A89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4055" y="2014010"/>
            <a:ext cx="2982476" cy="298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建築光影：臺灣大學插畫明信片D-文學院– 臺灣大學出版中心書店">
            <a:extLst>
              <a:ext uri="{FF2B5EF4-FFF2-40B4-BE49-F238E27FC236}">
                <a16:creationId xmlns:a16="http://schemas.microsoft.com/office/drawing/2014/main" id="{9716A19A-BD7D-4A8E-8EF2-969073240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9273" y="-122491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EBE8ADD2-30E5-459D-80FE-80C4AF290BD1}"/>
              </a:ext>
            </a:extLst>
          </p:cNvPr>
          <p:cNvGrpSpPr/>
          <p:nvPr/>
        </p:nvGrpSpPr>
        <p:grpSpPr>
          <a:xfrm>
            <a:off x="3797681" y="2007048"/>
            <a:ext cx="4573375" cy="932429"/>
            <a:chOff x="1187084" y="5233222"/>
            <a:chExt cx="1822544" cy="704857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3D9C08F9-03E9-4EA8-9DAF-F1879FBA9826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754A40F-6FEB-406E-87B2-080ABD767517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校園地點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E767523-641D-4C14-AA0D-67D3FCC4AFFF}"/>
              </a:ext>
            </a:extLst>
          </p:cNvPr>
          <p:cNvGrpSpPr/>
          <p:nvPr/>
        </p:nvGrpSpPr>
        <p:grpSpPr>
          <a:xfrm>
            <a:off x="3797681" y="3251997"/>
            <a:ext cx="4573375" cy="932429"/>
            <a:chOff x="1187084" y="5233222"/>
            <a:chExt cx="1822544" cy="704857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323E7F80-92B4-40B3-B73E-D901635C3FCC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AE38A3-3DE2-415E-A934-E7B1F3FA148B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宿舍資料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BD88F94-08B1-4B5A-AAFF-C983B207D742}"/>
              </a:ext>
            </a:extLst>
          </p:cNvPr>
          <p:cNvGrpSpPr/>
          <p:nvPr/>
        </p:nvGrpSpPr>
        <p:grpSpPr>
          <a:xfrm>
            <a:off x="3797681" y="4526890"/>
            <a:ext cx="4573375" cy="932429"/>
            <a:chOff x="1187084" y="5233222"/>
            <a:chExt cx="1822544" cy="704857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20D932C1-0D91-4416-A8EC-473281C39931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8D8116-AA37-4E23-A7EC-47F3F7DD0DF2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任務資料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488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建築光影：臺灣大學插畫明信片D-文學院– 臺灣大學出版中心書店">
            <a:extLst>
              <a:ext uri="{FF2B5EF4-FFF2-40B4-BE49-F238E27FC236}">
                <a16:creationId xmlns:a16="http://schemas.microsoft.com/office/drawing/2014/main" id="{9716A19A-BD7D-4A8E-8EF2-969073240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00" r="97000">
                        <a14:foregroundMark x1="0" y1="38000" x2="45000" y2="56200"/>
                        <a14:foregroundMark x1="45000" y1="56200" x2="90000" y2="63000"/>
                        <a14:foregroundMark x1="90000" y1="63000" x2="93800" y2="41000"/>
                        <a14:foregroundMark x1="93800" y1="41000" x2="5000" y2="52000"/>
                        <a14:foregroundMark x1="5000" y1="52000" x2="600" y2="53800"/>
                        <a14:foregroundMark x1="97000" y1="62200" x2="97000" y2="3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97405"/>
            <a:ext cx="2219101" cy="22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資料蒐集：校園地點</a:t>
            </a:r>
          </a:p>
        </p:txBody>
      </p:sp>
      <p:pic>
        <p:nvPicPr>
          <p:cNvPr id="13314" name="Picture 2" descr="國立臺灣大學- 维基百科，自由的百科全书">
            <a:extLst>
              <a:ext uri="{FF2B5EF4-FFF2-40B4-BE49-F238E27FC236}">
                <a16:creationId xmlns:a16="http://schemas.microsoft.com/office/drawing/2014/main" id="{02AC1FA2-DB54-422C-A00E-2394EDCB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2803" y="5831440"/>
            <a:ext cx="1826141" cy="182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首頁">
            <a:extLst>
              <a:ext uri="{FF2B5EF4-FFF2-40B4-BE49-F238E27FC236}">
                <a16:creationId xmlns:a16="http://schemas.microsoft.com/office/drawing/2014/main" id="{529BBB4C-3171-4281-A34D-4A2568AA4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5"/>
          <a:stretch/>
        </p:blipFill>
        <p:spPr bwMode="auto">
          <a:xfrm>
            <a:off x="-4060576" y="4184426"/>
            <a:ext cx="3733801" cy="16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台灣大學圖書館| 環遊台灣系列| 明信片| 蝦皮購物">
            <a:extLst>
              <a:ext uri="{FF2B5EF4-FFF2-40B4-BE49-F238E27FC236}">
                <a16:creationId xmlns:a16="http://schemas.microsoft.com/office/drawing/2014/main" id="{61456D8E-098A-4F70-884F-EE3FC7A89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183" y="2064741"/>
            <a:ext cx="2982476" cy="298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DE767523-641D-4C14-AA0D-67D3FCC4AFFF}"/>
              </a:ext>
            </a:extLst>
          </p:cNvPr>
          <p:cNvGrpSpPr/>
          <p:nvPr/>
        </p:nvGrpSpPr>
        <p:grpSpPr>
          <a:xfrm>
            <a:off x="-5369765" y="3251997"/>
            <a:ext cx="4573375" cy="932429"/>
            <a:chOff x="1187084" y="5233222"/>
            <a:chExt cx="1822544" cy="704857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323E7F80-92B4-40B3-B73E-D901635C3FCC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AE38A3-3DE2-415E-A934-E7B1F3FA148B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校園宿舍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BD88F94-08B1-4B5A-AAFF-C983B207D742}"/>
              </a:ext>
            </a:extLst>
          </p:cNvPr>
          <p:cNvGrpSpPr/>
          <p:nvPr/>
        </p:nvGrpSpPr>
        <p:grpSpPr>
          <a:xfrm>
            <a:off x="-5369765" y="4526890"/>
            <a:ext cx="4573375" cy="932429"/>
            <a:chOff x="1187084" y="5233222"/>
            <a:chExt cx="1822544" cy="704857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20D932C1-0D91-4416-A8EC-473281C39931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8D8116-AA37-4E23-A7EC-47F3F7DD0DF2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任務資料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21D5825F-7F6C-4B00-93F0-19B35D7B2E3A}"/>
              </a:ext>
            </a:extLst>
          </p:cNvPr>
          <p:cNvSpPr/>
          <p:nvPr/>
        </p:nvSpPr>
        <p:spPr>
          <a:xfrm>
            <a:off x="9077117" y="2248911"/>
            <a:ext cx="2945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1C8D9C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(</a:t>
            </a:r>
            <a:r>
              <a:rPr lang="zh-TW" altLang="en-US" dirty="0">
                <a:solidFill>
                  <a:srgbClr val="1C8D9C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25.017417 , 121.5383081</a:t>
            </a:r>
            <a:r>
              <a:rPr lang="en-US" altLang="zh-TW" dirty="0">
                <a:solidFill>
                  <a:srgbClr val="1C8D9C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)</a:t>
            </a:r>
            <a:endParaRPr lang="zh-TW" altLang="en-US" dirty="0">
              <a:solidFill>
                <a:srgbClr val="1C8D9C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9D9C33-DA0A-4E36-9F1F-0010584A19EE}"/>
              </a:ext>
            </a:extLst>
          </p:cNvPr>
          <p:cNvSpPr/>
          <p:nvPr/>
        </p:nvSpPr>
        <p:spPr>
          <a:xfrm>
            <a:off x="245533" y="5274653"/>
            <a:ext cx="289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1C8D9C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(</a:t>
            </a:r>
            <a:r>
              <a:rPr lang="zh-TW" altLang="en-US" dirty="0">
                <a:solidFill>
                  <a:srgbClr val="1C8D9C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25.0179218</a:t>
            </a:r>
            <a:r>
              <a:rPr lang="en-US" altLang="zh-TW" dirty="0">
                <a:solidFill>
                  <a:srgbClr val="1C8D9C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, </a:t>
            </a:r>
            <a:r>
              <a:rPr lang="zh-TW" altLang="en-US" dirty="0">
                <a:solidFill>
                  <a:srgbClr val="1C8D9C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121.534562</a:t>
            </a:r>
            <a:r>
              <a:rPr lang="en-US" altLang="zh-TW" dirty="0">
                <a:solidFill>
                  <a:srgbClr val="1C8D9C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)</a:t>
            </a:r>
            <a:endParaRPr lang="zh-TW" altLang="en-US" dirty="0">
              <a:solidFill>
                <a:srgbClr val="1C8D9C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56A6045F-6105-459C-9774-006AAC40FD24}"/>
              </a:ext>
            </a:extLst>
          </p:cNvPr>
          <p:cNvSpPr/>
          <p:nvPr/>
        </p:nvSpPr>
        <p:spPr>
          <a:xfrm>
            <a:off x="2357377" y="4184426"/>
            <a:ext cx="7477246" cy="2592596"/>
          </a:xfrm>
          <a:custGeom>
            <a:avLst/>
            <a:gdLst>
              <a:gd name="connsiteX0" fmla="*/ 0 w 7477246"/>
              <a:gd name="connsiteY0" fmla="*/ 2384385 h 2592596"/>
              <a:gd name="connsiteX1" fmla="*/ 1875099 w 7477246"/>
              <a:gd name="connsiteY1" fmla="*/ 2442258 h 2592596"/>
              <a:gd name="connsiteX2" fmla="*/ 3738623 w 7477246"/>
              <a:gd name="connsiteY2" fmla="*/ 694481 h 2592596"/>
              <a:gd name="connsiteX3" fmla="*/ 6007261 w 7477246"/>
              <a:gd name="connsiteY3" fmla="*/ 590309 h 2592596"/>
              <a:gd name="connsiteX4" fmla="*/ 7477246 w 7477246"/>
              <a:gd name="connsiteY4" fmla="*/ 0 h 259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7246" h="2592596">
                <a:moveTo>
                  <a:pt x="0" y="2384385"/>
                </a:moveTo>
                <a:cubicBezTo>
                  <a:pt x="625997" y="2554147"/>
                  <a:pt x="1251995" y="2723909"/>
                  <a:pt x="1875099" y="2442258"/>
                </a:cubicBezTo>
                <a:cubicBezTo>
                  <a:pt x="2498203" y="2160607"/>
                  <a:pt x="3049929" y="1003139"/>
                  <a:pt x="3738623" y="694481"/>
                </a:cubicBezTo>
                <a:cubicBezTo>
                  <a:pt x="4427317" y="385823"/>
                  <a:pt x="5384157" y="706056"/>
                  <a:pt x="6007261" y="590309"/>
                </a:cubicBezTo>
                <a:cubicBezTo>
                  <a:pt x="6630365" y="474562"/>
                  <a:pt x="7053805" y="237281"/>
                  <a:pt x="7477246" y="0"/>
                </a:cubicBezTo>
              </a:path>
            </a:pathLst>
          </a:custGeom>
          <a:noFill/>
          <a:ln w="57150">
            <a:solidFill>
              <a:srgbClr val="1C8D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71F62D1-B356-4EE2-B854-2E8988374330}"/>
              </a:ext>
            </a:extLst>
          </p:cNvPr>
          <p:cNvGrpSpPr/>
          <p:nvPr/>
        </p:nvGrpSpPr>
        <p:grpSpPr>
          <a:xfrm>
            <a:off x="3809312" y="3690439"/>
            <a:ext cx="4573375" cy="932429"/>
            <a:chOff x="1187084" y="5233222"/>
            <a:chExt cx="1822544" cy="704857"/>
          </a:xfrm>
          <a:noFill/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19EDE2E3-E091-435D-B583-83252E4D25CF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2721A0F-FC6F-43BB-86E3-1A006558BC03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TW" sz="2800" dirty="0">
                  <a:solidFill>
                    <a:srgbClr val="1C8D9C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Google Map API + </a:t>
              </a:r>
              <a:r>
                <a:rPr lang="zh-TW" altLang="en-US" sz="2800" dirty="0">
                  <a:solidFill>
                    <a:srgbClr val="1C8D9C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爬蟲</a:t>
              </a: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E0A096AE-DE3F-412D-84FB-6C3CFCAF5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351" y="3402132"/>
            <a:ext cx="6655443" cy="1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5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建築光影：臺灣大學插畫明信片D-文學院– 臺灣大學出版中心書店">
            <a:extLst>
              <a:ext uri="{FF2B5EF4-FFF2-40B4-BE49-F238E27FC236}">
                <a16:creationId xmlns:a16="http://schemas.microsoft.com/office/drawing/2014/main" id="{9716A19A-BD7D-4A8E-8EF2-969073240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00" r="97000">
                        <a14:foregroundMark x1="0" y1="38000" x2="45000" y2="56200"/>
                        <a14:foregroundMark x1="45000" y1="56200" x2="90000" y2="63000"/>
                        <a14:foregroundMark x1="90000" y1="63000" x2="93800" y2="41000"/>
                        <a14:foregroundMark x1="93800" y1="41000" x2="5000" y2="52000"/>
                        <a14:foregroundMark x1="5000" y1="52000" x2="600" y2="53800"/>
                        <a14:foregroundMark x1="97000" y1="62200" x2="97000" y2="3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66" y="2064741"/>
            <a:ext cx="2219101" cy="22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資料蒐集：校園地點</a:t>
            </a:r>
          </a:p>
        </p:txBody>
      </p:sp>
      <p:pic>
        <p:nvPicPr>
          <p:cNvPr id="13318" name="Picture 6" descr="台灣大學圖書館| 環遊台灣系列| 明信片| 蝦皮購物">
            <a:extLst>
              <a:ext uri="{FF2B5EF4-FFF2-40B4-BE49-F238E27FC236}">
                <a16:creationId xmlns:a16="http://schemas.microsoft.com/office/drawing/2014/main" id="{61456D8E-098A-4F70-884F-EE3FC7A89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97" y="1500861"/>
            <a:ext cx="2982476" cy="298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BB1F30-6893-4A6A-B872-99F39B538E9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5750334"/>
            <a:ext cx="1107666" cy="110766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B456DE7-F9BA-4313-B5E4-0F34796B786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0" y="5750334"/>
            <a:ext cx="1107666" cy="11076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99D3C0C-FF5F-4EA8-9404-F632B7C0CDF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87" y="5750334"/>
            <a:ext cx="1107666" cy="110766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7B77610-06A8-414F-A3BB-C932420D5C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14" y="5750334"/>
            <a:ext cx="1107666" cy="11076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BAA4FEE-26A5-4FE2-A143-A0B5A0D1662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41" y="5750334"/>
            <a:ext cx="1107666" cy="110766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F1184D3-39A6-47D2-9B37-A379E2F7A66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68" y="5750334"/>
            <a:ext cx="1107666" cy="110766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7942924-3FE4-4C01-8E75-A15B6F7E9B1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95" y="5750334"/>
            <a:ext cx="1107666" cy="110766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6E3098A-821C-4F18-96B2-41AE56DD17B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822" y="5750334"/>
            <a:ext cx="1107666" cy="110766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DE41F2C-D593-46CD-A993-5F7E74CE241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148" y="5750334"/>
            <a:ext cx="1107666" cy="11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519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建築光影：臺灣大學插畫明信片D-文學院– 臺灣大學出版中心書店">
            <a:extLst>
              <a:ext uri="{FF2B5EF4-FFF2-40B4-BE49-F238E27FC236}">
                <a16:creationId xmlns:a16="http://schemas.microsoft.com/office/drawing/2014/main" id="{9716A19A-BD7D-4A8E-8EF2-969073240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00" r="97000">
                        <a14:foregroundMark x1="0" y1="38000" x2="45000" y2="56200"/>
                        <a14:foregroundMark x1="45000" y1="56200" x2="90000" y2="63000"/>
                        <a14:foregroundMark x1="90000" y1="63000" x2="93800" y2="41000"/>
                        <a14:foregroundMark x1="93800" y1="41000" x2="5000" y2="52000"/>
                        <a14:foregroundMark x1="5000" y1="52000" x2="600" y2="53800"/>
                        <a14:foregroundMark x1="97000" y1="62200" x2="97000" y2="3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866" y="5544161"/>
            <a:ext cx="964721" cy="96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資料蒐集：校園地點</a:t>
            </a:r>
          </a:p>
        </p:txBody>
      </p:sp>
      <p:pic>
        <p:nvPicPr>
          <p:cNvPr id="13318" name="Picture 6" descr="台灣大學圖書館| 環遊台灣系列| 明信片| 蝦皮購物">
            <a:extLst>
              <a:ext uri="{FF2B5EF4-FFF2-40B4-BE49-F238E27FC236}">
                <a16:creationId xmlns:a16="http://schemas.microsoft.com/office/drawing/2014/main" id="{61456D8E-098A-4F70-884F-EE3FC7A89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495" y="5401216"/>
            <a:ext cx="1107666" cy="11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BB1F30-6893-4A6A-B872-99F39B538E9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5750334"/>
            <a:ext cx="1107666" cy="110766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B456DE7-F9BA-4313-B5E4-0F34796B786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0" y="5750334"/>
            <a:ext cx="1107666" cy="11076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99D3C0C-FF5F-4EA8-9404-F632B7C0CDF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87" y="5750334"/>
            <a:ext cx="1107666" cy="110766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7B77610-06A8-414F-A3BB-C932420D5C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14" y="5750334"/>
            <a:ext cx="1107666" cy="11076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BAA4FEE-26A5-4FE2-A143-A0B5A0D1662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41" y="5750334"/>
            <a:ext cx="1107666" cy="110766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F1184D3-39A6-47D2-9B37-A379E2F7A66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68" y="5750334"/>
            <a:ext cx="1107666" cy="110766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7942924-3FE4-4C01-8E75-A15B6F7E9B1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95" y="5750334"/>
            <a:ext cx="1107666" cy="110766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6E3098A-821C-4F18-96B2-41AE56DD17B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822" y="5750334"/>
            <a:ext cx="1107666" cy="110766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DE41F2C-D593-46CD-A993-5F7E74CE241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148" y="5750334"/>
            <a:ext cx="1107666" cy="110766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ADB9C6-7004-4815-B96B-DA3D3F9D98F2}"/>
              </a:ext>
            </a:extLst>
          </p:cNvPr>
          <p:cNvSpPr txBox="1"/>
          <p:nvPr/>
        </p:nvSpPr>
        <p:spPr>
          <a:xfrm>
            <a:off x="4403175" y="2659721"/>
            <a:ext cx="4618572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9600" dirty="0">
                <a:ln w="28575">
                  <a:noFill/>
                </a:ln>
                <a:solidFill>
                  <a:srgbClr val="1C8D9C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classes</a:t>
            </a:r>
            <a:endParaRPr lang="zh-TW" altLang="en-US" sz="9600" dirty="0">
              <a:ln w="28575">
                <a:noFill/>
              </a:ln>
              <a:solidFill>
                <a:srgbClr val="1C8D9C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Noto Sans Light" panose="020B0402040504020204" pitchFamily="34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69AA1D7-C349-4F4D-8B50-573F12AFF4D8}"/>
              </a:ext>
            </a:extLst>
          </p:cNvPr>
          <p:cNvSpPr txBox="1"/>
          <p:nvPr/>
        </p:nvSpPr>
        <p:spPr>
          <a:xfrm>
            <a:off x="3259643" y="2659721"/>
            <a:ext cx="934871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9600" dirty="0">
                <a:ln w="28575">
                  <a:noFill/>
                </a:ln>
                <a:solidFill>
                  <a:srgbClr val="1C8D9C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9</a:t>
            </a:r>
            <a:endParaRPr lang="zh-TW" altLang="en-US" sz="9600" dirty="0">
              <a:ln w="28575">
                <a:noFill/>
              </a:ln>
              <a:solidFill>
                <a:srgbClr val="1C8D9C"/>
              </a:solidFill>
              <a:latin typeface="Noto Sans TC Black" panose="020B0A00000000000000" pitchFamily="34" charset="-120"/>
              <a:ea typeface="Noto Sans TC Black" panose="020B0A00000000000000" pitchFamily="34" charset="-120"/>
              <a:cs typeface="Noto Sans Light" panose="020B04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74815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0B57B36-1B7D-4815-AD46-74D9C5399CC5}"/>
              </a:ext>
            </a:extLst>
          </p:cNvPr>
          <p:cNvSpPr txBox="1"/>
          <p:nvPr/>
        </p:nvSpPr>
        <p:spPr>
          <a:xfrm>
            <a:off x="321534" y="509068"/>
            <a:ext cx="7875874" cy="120032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ln w="19050">
                  <a:solidFill>
                    <a:srgbClr val="138796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Table of Content</a:t>
            </a:r>
            <a:endParaRPr lang="zh-TW" altLang="en-US" sz="7200" dirty="0">
              <a:ln w="19050">
                <a:solidFill>
                  <a:srgbClr val="138796"/>
                </a:solidFill>
              </a:ln>
              <a:noFill/>
              <a:latin typeface="Noto Sans TC Black" panose="020B0A00000000000000" pitchFamily="34" charset="-120"/>
              <a:ea typeface="Noto Sans TC Black" panose="020B0A00000000000000" pitchFamily="34" charset="-120"/>
              <a:cs typeface="Noto Sans Light" panose="020B0402040504020204" pitchFamily="34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39304623-35F5-4D68-ADD1-55FE4A91AB5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2095358"/>
            <a:ext cx="212867" cy="21286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B6DDA2-D8FB-43A3-91E4-54EE8EFF902A}"/>
              </a:ext>
            </a:extLst>
          </p:cNvPr>
          <p:cNvSpPr txBox="1"/>
          <p:nvPr/>
        </p:nvSpPr>
        <p:spPr>
          <a:xfrm>
            <a:off x="1304816" y="190690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背景與動機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133F5D-E035-4FDA-B2E6-A889E1C173AA}"/>
              </a:ext>
            </a:extLst>
          </p:cNvPr>
          <p:cNvSpPr txBox="1"/>
          <p:nvPr/>
        </p:nvSpPr>
        <p:spPr>
          <a:xfrm>
            <a:off x="1304816" y="285623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功能介紹與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Demo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2060C7-EFD8-46B9-B3C4-7EFE6A621925}"/>
              </a:ext>
            </a:extLst>
          </p:cNvPr>
          <p:cNvSpPr txBox="1"/>
          <p:nvPr/>
        </p:nvSpPr>
        <p:spPr>
          <a:xfrm>
            <a:off x="1304816" y="380555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資料蒐集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8A2DE5B-2E5D-403B-BEC4-B1F3823FA09D}"/>
              </a:ext>
            </a:extLst>
          </p:cNvPr>
          <p:cNvSpPr txBox="1"/>
          <p:nvPr/>
        </p:nvSpPr>
        <p:spPr>
          <a:xfrm>
            <a:off x="1304816" y="47548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資料庫設計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13" name="圖形 12">
            <a:extLst>
              <a:ext uri="{FF2B5EF4-FFF2-40B4-BE49-F238E27FC236}">
                <a16:creationId xmlns:a16="http://schemas.microsoft.com/office/drawing/2014/main" id="{C33D52B2-1307-4E1B-8295-1558E83E7E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3044059"/>
            <a:ext cx="212867" cy="212867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17B313FF-F728-4EC3-BA32-6346469FB6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3992760"/>
            <a:ext cx="212867" cy="212867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CC88CE7A-ACB6-4942-B83D-EBE43367052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4941461"/>
            <a:ext cx="212867" cy="21286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8F25AD-6B97-4F8B-B308-E86EDA73A4C3}"/>
              </a:ext>
            </a:extLst>
          </p:cNvPr>
          <p:cNvSpPr txBox="1"/>
          <p:nvPr/>
        </p:nvSpPr>
        <p:spPr>
          <a:xfrm>
            <a:off x="1304816" y="570420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技術架構</a:t>
            </a:r>
          </a:p>
        </p:txBody>
      </p:sp>
      <p:pic>
        <p:nvPicPr>
          <p:cNvPr id="18" name="圖形 17">
            <a:extLst>
              <a:ext uri="{FF2B5EF4-FFF2-40B4-BE49-F238E27FC236}">
                <a16:creationId xmlns:a16="http://schemas.microsoft.com/office/drawing/2014/main" id="{D7C28DC7-612D-44B2-8FF1-447F2ABBFD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3" y="5890786"/>
            <a:ext cx="212867" cy="2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74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資料蒐集：宿舍資訊</a:t>
            </a:r>
          </a:p>
        </p:txBody>
      </p:sp>
      <p:pic>
        <p:nvPicPr>
          <p:cNvPr id="13314" name="Picture 2" descr="國立臺灣大學- 维基百科，自由的百科全书">
            <a:extLst>
              <a:ext uri="{FF2B5EF4-FFF2-40B4-BE49-F238E27FC236}">
                <a16:creationId xmlns:a16="http://schemas.microsoft.com/office/drawing/2014/main" id="{02AC1FA2-DB54-422C-A00E-2394EDCB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2803" y="5831440"/>
            <a:ext cx="1826141" cy="182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首頁">
            <a:extLst>
              <a:ext uri="{FF2B5EF4-FFF2-40B4-BE49-F238E27FC236}">
                <a16:creationId xmlns:a16="http://schemas.microsoft.com/office/drawing/2014/main" id="{529BBB4C-3171-4281-A34D-4A2568AA4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5"/>
          <a:stretch/>
        </p:blipFill>
        <p:spPr bwMode="auto">
          <a:xfrm>
            <a:off x="-4060576" y="4184426"/>
            <a:ext cx="3733801" cy="16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DE767523-641D-4C14-AA0D-67D3FCC4AFFF}"/>
              </a:ext>
            </a:extLst>
          </p:cNvPr>
          <p:cNvGrpSpPr/>
          <p:nvPr/>
        </p:nvGrpSpPr>
        <p:grpSpPr>
          <a:xfrm>
            <a:off x="982414" y="4517550"/>
            <a:ext cx="4573375" cy="932429"/>
            <a:chOff x="1187084" y="5233222"/>
            <a:chExt cx="1822544" cy="704857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323E7F80-92B4-40B3-B73E-D901635C3FCC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AE38A3-3DE2-415E-A934-E7B1F3FA148B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樓層數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BD88F94-08B1-4B5A-AAFF-C983B207D742}"/>
              </a:ext>
            </a:extLst>
          </p:cNvPr>
          <p:cNvGrpSpPr/>
          <p:nvPr/>
        </p:nvGrpSpPr>
        <p:grpSpPr>
          <a:xfrm>
            <a:off x="-5369765" y="4526890"/>
            <a:ext cx="4573375" cy="932429"/>
            <a:chOff x="1187084" y="5233222"/>
            <a:chExt cx="1822544" cy="704857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20D932C1-0D91-4416-A8EC-473281C39931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8D8116-AA37-4E23-A7EC-47F3F7DD0DF2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任務資料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284BD7-F777-408A-A0D1-123A12C243B1}"/>
              </a:ext>
            </a:extLst>
          </p:cNvPr>
          <p:cNvGrpSpPr/>
          <p:nvPr/>
        </p:nvGrpSpPr>
        <p:grpSpPr>
          <a:xfrm>
            <a:off x="6503538" y="4517550"/>
            <a:ext cx="4573375" cy="932429"/>
            <a:chOff x="1187084" y="5233222"/>
            <a:chExt cx="1822544" cy="704857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C886EBB7-D8EC-49DC-9714-1D7E9F2156EB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27AAB0C-DA32-4B6A-BABC-C97C71EE94DB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相關設備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A69C40FD-4545-49C3-BC7C-5EDDAA16E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69" y="1993065"/>
            <a:ext cx="2191361" cy="21913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BD65D6-6106-465E-8E0F-5ACBE24AD9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88" y="2092679"/>
            <a:ext cx="1013532" cy="101353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C6B88A-5616-4013-AC44-809F10BB7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713" y="2493529"/>
            <a:ext cx="1879617" cy="18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34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資料蒐集：任務資料</a:t>
            </a:r>
          </a:p>
        </p:txBody>
      </p:sp>
      <p:pic>
        <p:nvPicPr>
          <p:cNvPr id="13314" name="Picture 2" descr="國立臺灣大學- 维基百科，自由的百科全书">
            <a:extLst>
              <a:ext uri="{FF2B5EF4-FFF2-40B4-BE49-F238E27FC236}">
                <a16:creationId xmlns:a16="http://schemas.microsoft.com/office/drawing/2014/main" id="{02AC1FA2-DB54-422C-A00E-2394EDCB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2803" y="5831440"/>
            <a:ext cx="1826141" cy="182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首頁">
            <a:extLst>
              <a:ext uri="{FF2B5EF4-FFF2-40B4-BE49-F238E27FC236}">
                <a16:creationId xmlns:a16="http://schemas.microsoft.com/office/drawing/2014/main" id="{529BBB4C-3171-4281-A34D-4A2568AA4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5"/>
          <a:stretch/>
        </p:blipFill>
        <p:spPr bwMode="auto">
          <a:xfrm>
            <a:off x="-4060576" y="4184426"/>
            <a:ext cx="3733801" cy="16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DE767523-641D-4C14-AA0D-67D3FCC4AFFF}"/>
              </a:ext>
            </a:extLst>
          </p:cNvPr>
          <p:cNvGrpSpPr/>
          <p:nvPr/>
        </p:nvGrpSpPr>
        <p:grpSpPr>
          <a:xfrm>
            <a:off x="-5369765" y="3251997"/>
            <a:ext cx="4573375" cy="932429"/>
            <a:chOff x="1187084" y="5233222"/>
            <a:chExt cx="1822544" cy="704857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323E7F80-92B4-40B3-B73E-D901635C3FCC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AE38A3-3DE2-415E-A934-E7B1F3FA148B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校園宿舍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BD88F94-08B1-4B5A-AAFF-C983B207D742}"/>
              </a:ext>
            </a:extLst>
          </p:cNvPr>
          <p:cNvGrpSpPr/>
          <p:nvPr/>
        </p:nvGrpSpPr>
        <p:grpSpPr>
          <a:xfrm>
            <a:off x="-5369765" y="4526890"/>
            <a:ext cx="4573375" cy="932429"/>
            <a:chOff x="1187084" y="5233222"/>
            <a:chExt cx="1822544" cy="704857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20D932C1-0D91-4416-A8EC-473281C39931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8D8116-AA37-4E23-A7EC-47F3F7DD0DF2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任務資料</a:t>
              </a: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4365EA27-162F-498D-BB1B-428AF1534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37" y="3016932"/>
            <a:ext cx="4745620" cy="1906665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CA61263F-83EE-4D11-8B9F-AD0B8C061CE8}"/>
              </a:ext>
            </a:extLst>
          </p:cNvPr>
          <p:cNvGrpSpPr/>
          <p:nvPr/>
        </p:nvGrpSpPr>
        <p:grpSpPr>
          <a:xfrm>
            <a:off x="6935389" y="2929827"/>
            <a:ext cx="4066348" cy="1993770"/>
            <a:chOff x="6547637" y="3247560"/>
            <a:chExt cx="4066348" cy="1993770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A46A08A5-A8E1-4BD6-A1B7-D1123680F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9675"/>
            <a:stretch/>
          </p:blipFill>
          <p:spPr>
            <a:xfrm>
              <a:off x="6547638" y="3247560"/>
              <a:ext cx="4066347" cy="511175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2E7EFEF8-12DD-41DE-A416-45576C5EC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051"/>
            <a:stretch/>
          </p:blipFill>
          <p:spPr>
            <a:xfrm>
              <a:off x="6547637" y="3758735"/>
              <a:ext cx="4066347" cy="1482595"/>
            </a:xfrm>
            <a:prstGeom prst="rect">
              <a:avLst/>
            </a:prstGeom>
          </p:spPr>
        </p:pic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B252433-3491-4FAB-A961-206E1BEAAD5C}"/>
              </a:ext>
            </a:extLst>
          </p:cNvPr>
          <p:cNvSpPr/>
          <p:nvPr/>
        </p:nvSpPr>
        <p:spPr>
          <a:xfrm>
            <a:off x="7025832" y="3016932"/>
            <a:ext cx="1354238" cy="221675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29F35C5-D934-49C0-9379-357E6D5D274F}"/>
              </a:ext>
            </a:extLst>
          </p:cNvPr>
          <p:cNvSpPr/>
          <p:nvPr/>
        </p:nvSpPr>
        <p:spPr>
          <a:xfrm>
            <a:off x="787077" y="3074576"/>
            <a:ext cx="1354238" cy="221675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20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資料蒐集：任務資料</a:t>
            </a:r>
          </a:p>
        </p:txBody>
      </p:sp>
      <p:pic>
        <p:nvPicPr>
          <p:cNvPr id="13314" name="Picture 2" descr="國立臺灣大學- 维基百科，自由的百科全书">
            <a:extLst>
              <a:ext uri="{FF2B5EF4-FFF2-40B4-BE49-F238E27FC236}">
                <a16:creationId xmlns:a16="http://schemas.microsoft.com/office/drawing/2014/main" id="{02AC1FA2-DB54-422C-A00E-2394EDCB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2803" y="5831440"/>
            <a:ext cx="1826141" cy="182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首頁">
            <a:extLst>
              <a:ext uri="{FF2B5EF4-FFF2-40B4-BE49-F238E27FC236}">
                <a16:creationId xmlns:a16="http://schemas.microsoft.com/office/drawing/2014/main" id="{529BBB4C-3171-4281-A34D-4A2568AA4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5"/>
          <a:stretch/>
        </p:blipFill>
        <p:spPr bwMode="auto">
          <a:xfrm>
            <a:off x="-4060576" y="4184426"/>
            <a:ext cx="3733801" cy="16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DE767523-641D-4C14-AA0D-67D3FCC4AFFF}"/>
              </a:ext>
            </a:extLst>
          </p:cNvPr>
          <p:cNvGrpSpPr/>
          <p:nvPr/>
        </p:nvGrpSpPr>
        <p:grpSpPr>
          <a:xfrm>
            <a:off x="-5369765" y="3251997"/>
            <a:ext cx="4573375" cy="932429"/>
            <a:chOff x="1187084" y="5233222"/>
            <a:chExt cx="1822544" cy="704857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323E7F80-92B4-40B3-B73E-D901635C3FCC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AE38A3-3DE2-415E-A934-E7B1F3FA148B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校園宿舍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BD88F94-08B1-4B5A-AAFF-C983B207D742}"/>
              </a:ext>
            </a:extLst>
          </p:cNvPr>
          <p:cNvGrpSpPr/>
          <p:nvPr/>
        </p:nvGrpSpPr>
        <p:grpSpPr>
          <a:xfrm>
            <a:off x="-5369765" y="4526890"/>
            <a:ext cx="4573375" cy="932429"/>
            <a:chOff x="1187084" y="5233222"/>
            <a:chExt cx="1822544" cy="704857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20D932C1-0D91-4416-A8EC-473281C39931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8D8116-AA37-4E23-A7EC-47F3F7DD0DF2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任務資料</a:t>
              </a: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4365EA27-162F-498D-BB1B-428AF1534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066" y="1284191"/>
            <a:ext cx="3183407" cy="1279009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CA61263F-83EE-4D11-8B9F-AD0B8C061CE8}"/>
              </a:ext>
            </a:extLst>
          </p:cNvPr>
          <p:cNvGrpSpPr/>
          <p:nvPr/>
        </p:nvGrpSpPr>
        <p:grpSpPr>
          <a:xfrm>
            <a:off x="6414527" y="1225760"/>
            <a:ext cx="2727745" cy="1337440"/>
            <a:chOff x="6547637" y="3247560"/>
            <a:chExt cx="4066348" cy="1993770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A46A08A5-A8E1-4BD6-A1B7-D1123680F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9675"/>
            <a:stretch/>
          </p:blipFill>
          <p:spPr>
            <a:xfrm>
              <a:off x="6547638" y="3247560"/>
              <a:ext cx="4066347" cy="511175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2E7EFEF8-12DD-41DE-A416-45576C5EC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051"/>
            <a:stretch/>
          </p:blipFill>
          <p:spPr>
            <a:xfrm>
              <a:off x="6547637" y="3758735"/>
              <a:ext cx="4066347" cy="1482595"/>
            </a:xfrm>
            <a:prstGeom prst="rect">
              <a:avLst/>
            </a:prstGeom>
          </p:spPr>
        </p:pic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B252433-3491-4FAB-A961-206E1BEAAD5C}"/>
              </a:ext>
            </a:extLst>
          </p:cNvPr>
          <p:cNvSpPr/>
          <p:nvPr/>
        </p:nvSpPr>
        <p:spPr>
          <a:xfrm>
            <a:off x="6504970" y="1312866"/>
            <a:ext cx="908436" cy="148702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29F35C5-D934-49C0-9379-357E6D5D274F}"/>
              </a:ext>
            </a:extLst>
          </p:cNvPr>
          <p:cNvSpPr/>
          <p:nvPr/>
        </p:nvSpPr>
        <p:spPr>
          <a:xfrm>
            <a:off x="2698606" y="1341836"/>
            <a:ext cx="908436" cy="148702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D2CB11-1986-455E-A477-276848AEA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379" y="3692325"/>
            <a:ext cx="9895130" cy="317557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D4A6A27-56F3-47DF-87D3-FE039225F5C8}"/>
              </a:ext>
            </a:extLst>
          </p:cNvPr>
          <p:cNvCxnSpPr>
            <a:cxnSpLocks/>
          </p:cNvCxnSpPr>
          <p:nvPr/>
        </p:nvCxnSpPr>
        <p:spPr>
          <a:xfrm>
            <a:off x="6115046" y="2881711"/>
            <a:ext cx="0" cy="547289"/>
          </a:xfrm>
          <a:prstGeom prst="straightConnector1">
            <a:avLst/>
          </a:prstGeom>
          <a:ln w="762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44402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資料蒐集：任務資料</a:t>
            </a:r>
          </a:p>
        </p:txBody>
      </p:sp>
      <p:pic>
        <p:nvPicPr>
          <p:cNvPr id="13314" name="Picture 2" descr="國立臺灣大學- 维基百科，自由的百科全书">
            <a:extLst>
              <a:ext uri="{FF2B5EF4-FFF2-40B4-BE49-F238E27FC236}">
                <a16:creationId xmlns:a16="http://schemas.microsoft.com/office/drawing/2014/main" id="{02AC1FA2-DB54-422C-A00E-2394EDCB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2803" y="5831440"/>
            <a:ext cx="1826141" cy="182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首頁">
            <a:extLst>
              <a:ext uri="{FF2B5EF4-FFF2-40B4-BE49-F238E27FC236}">
                <a16:creationId xmlns:a16="http://schemas.microsoft.com/office/drawing/2014/main" id="{529BBB4C-3171-4281-A34D-4A2568AA4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5"/>
          <a:stretch/>
        </p:blipFill>
        <p:spPr bwMode="auto">
          <a:xfrm>
            <a:off x="-4060576" y="4184426"/>
            <a:ext cx="3733801" cy="16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DE767523-641D-4C14-AA0D-67D3FCC4AFFF}"/>
              </a:ext>
            </a:extLst>
          </p:cNvPr>
          <p:cNvGrpSpPr/>
          <p:nvPr/>
        </p:nvGrpSpPr>
        <p:grpSpPr>
          <a:xfrm>
            <a:off x="-5369765" y="3251997"/>
            <a:ext cx="4573375" cy="932429"/>
            <a:chOff x="1187084" y="5233222"/>
            <a:chExt cx="1822544" cy="704857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323E7F80-92B4-40B3-B73E-D901635C3FCC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AE38A3-3DE2-415E-A934-E7B1F3FA148B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校園宿舍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BD88F94-08B1-4B5A-AAFF-C983B207D742}"/>
              </a:ext>
            </a:extLst>
          </p:cNvPr>
          <p:cNvGrpSpPr/>
          <p:nvPr/>
        </p:nvGrpSpPr>
        <p:grpSpPr>
          <a:xfrm>
            <a:off x="-5369765" y="4526890"/>
            <a:ext cx="4573375" cy="932429"/>
            <a:chOff x="1187084" y="5233222"/>
            <a:chExt cx="1822544" cy="704857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20D932C1-0D91-4416-A8EC-473281C39931}"/>
                </a:ext>
              </a:extLst>
            </p:cNvPr>
            <p:cNvSpPr/>
            <p:nvPr/>
          </p:nvSpPr>
          <p:spPr>
            <a:xfrm>
              <a:off x="1187084" y="5291820"/>
              <a:ext cx="1822544" cy="646259"/>
            </a:xfrm>
            <a:prstGeom prst="roundRect">
              <a:avLst>
                <a:gd name="adj" fmla="val 19279"/>
              </a:avLst>
            </a:prstGeom>
            <a:solidFill>
              <a:srgbClr val="1C8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8D8116-AA37-4E23-A7EC-47F3F7DD0DF2}"/>
                </a:ext>
              </a:extLst>
            </p:cNvPr>
            <p:cNvSpPr/>
            <p:nvPr/>
          </p:nvSpPr>
          <p:spPr>
            <a:xfrm>
              <a:off x="1226146" y="5233222"/>
              <a:ext cx="1723550" cy="623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chemeClr val="bg1"/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任務資料</a:t>
              </a: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4365EA27-162F-498D-BB1B-428AF1534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1" y="3188683"/>
            <a:ext cx="2061154" cy="828117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CA61263F-83EE-4D11-8B9F-AD0B8C061CE8}"/>
              </a:ext>
            </a:extLst>
          </p:cNvPr>
          <p:cNvGrpSpPr/>
          <p:nvPr/>
        </p:nvGrpSpPr>
        <p:grpSpPr>
          <a:xfrm>
            <a:off x="3581400" y="3150850"/>
            <a:ext cx="1766128" cy="865950"/>
            <a:chOff x="6547637" y="3247560"/>
            <a:chExt cx="4066348" cy="1993770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A46A08A5-A8E1-4BD6-A1B7-D1123680F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9675"/>
            <a:stretch/>
          </p:blipFill>
          <p:spPr>
            <a:xfrm>
              <a:off x="6547638" y="3247560"/>
              <a:ext cx="4066347" cy="511175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2E7EFEF8-12DD-41DE-A416-45576C5EC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051"/>
            <a:stretch/>
          </p:blipFill>
          <p:spPr>
            <a:xfrm>
              <a:off x="6547637" y="3758735"/>
              <a:ext cx="4066347" cy="1482595"/>
            </a:xfrm>
            <a:prstGeom prst="rect">
              <a:avLst/>
            </a:prstGeom>
          </p:spPr>
        </p:pic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B252433-3491-4FAB-A961-206E1BEAAD5C}"/>
              </a:ext>
            </a:extLst>
          </p:cNvPr>
          <p:cNvSpPr/>
          <p:nvPr/>
        </p:nvSpPr>
        <p:spPr>
          <a:xfrm>
            <a:off x="3671842" y="3237956"/>
            <a:ext cx="588183" cy="96280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29F35C5-D934-49C0-9379-357E6D5D274F}"/>
              </a:ext>
            </a:extLst>
          </p:cNvPr>
          <p:cNvSpPr/>
          <p:nvPr/>
        </p:nvSpPr>
        <p:spPr>
          <a:xfrm>
            <a:off x="740320" y="3246328"/>
            <a:ext cx="588183" cy="96280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D2CB11-1986-455E-A477-276848AEA3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6" t="2729" r="1118"/>
          <a:stretch/>
        </p:blipFill>
        <p:spPr>
          <a:xfrm>
            <a:off x="399616" y="5158039"/>
            <a:ext cx="5349876" cy="1702611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D4A6A27-56F3-47DF-87D3-FE039225F5C8}"/>
              </a:ext>
            </a:extLst>
          </p:cNvPr>
          <p:cNvCxnSpPr>
            <a:cxnSpLocks/>
          </p:cNvCxnSpPr>
          <p:nvPr/>
        </p:nvCxnSpPr>
        <p:spPr>
          <a:xfrm>
            <a:off x="3013760" y="4337310"/>
            <a:ext cx="0" cy="417570"/>
          </a:xfrm>
          <a:prstGeom prst="straightConnector1">
            <a:avLst/>
          </a:prstGeom>
          <a:ln w="762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C43884B7-52B1-4CA1-9BED-69E26B09F2AC}"/>
              </a:ext>
            </a:extLst>
          </p:cNvPr>
          <p:cNvGrpSpPr/>
          <p:nvPr/>
        </p:nvGrpSpPr>
        <p:grpSpPr>
          <a:xfrm>
            <a:off x="635781" y="1333416"/>
            <a:ext cx="4573375" cy="932429"/>
            <a:chOff x="635781" y="1333416"/>
            <a:chExt cx="4573375" cy="932429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B88E41F-1DB8-45D6-B4BD-9F240802CC13}"/>
                </a:ext>
              </a:extLst>
            </p:cNvPr>
            <p:cNvGrpSpPr/>
            <p:nvPr/>
          </p:nvGrpSpPr>
          <p:grpSpPr>
            <a:xfrm>
              <a:off x="635781" y="1333416"/>
              <a:ext cx="4573375" cy="932429"/>
              <a:chOff x="1187084" y="5233222"/>
              <a:chExt cx="1822544" cy="704857"/>
            </a:xfrm>
          </p:grpSpPr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0667F382-5E62-4C71-A0AF-FD366A219A02}"/>
                  </a:ext>
                </a:extLst>
              </p:cNvPr>
              <p:cNvSpPr/>
              <p:nvPr/>
            </p:nvSpPr>
            <p:spPr>
              <a:xfrm>
                <a:off x="1187084" y="5291820"/>
                <a:ext cx="1822544" cy="646259"/>
              </a:xfrm>
              <a:prstGeom prst="roundRect">
                <a:avLst>
                  <a:gd name="adj" fmla="val 50000"/>
                </a:avLst>
              </a:prstGeom>
              <a:solidFill>
                <a:srgbClr val="1C8D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95A69BB-E18B-4597-AA6F-08D6BABEB7DC}"/>
                  </a:ext>
                </a:extLst>
              </p:cNvPr>
              <p:cNvSpPr/>
              <p:nvPr/>
            </p:nvSpPr>
            <p:spPr>
              <a:xfrm>
                <a:off x="1226146" y="5233222"/>
                <a:ext cx="1723550" cy="623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TW" altLang="en-US" sz="28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線上蒐集</a:t>
                </a:r>
              </a:p>
            </p:txBody>
          </p:sp>
        </p:grp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D7990A89-A8B1-4C2B-9860-03001C8063D5}"/>
                </a:ext>
              </a:extLst>
            </p:cNvPr>
            <p:cNvSpPr/>
            <p:nvPr/>
          </p:nvSpPr>
          <p:spPr>
            <a:xfrm>
              <a:off x="733801" y="1488450"/>
              <a:ext cx="708348" cy="708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rgbClr val="1C8D9C"/>
                  </a:solidFill>
                  <a:latin typeface="Noto Sans Med" panose="020B0602040504020204" pitchFamily="34"/>
                  <a:ea typeface="Noto Sans Med" panose="020B0602040504020204" pitchFamily="34"/>
                  <a:cs typeface="Noto Sans Med" panose="020B0602040504020204" pitchFamily="34"/>
                </a:rPr>
                <a:t>1</a:t>
              </a:r>
              <a:endParaRPr lang="zh-TW" altLang="en-US" sz="2800" dirty="0">
                <a:solidFill>
                  <a:srgbClr val="1C8D9C"/>
                </a:solidFill>
                <a:latin typeface="Noto Sans Med" panose="020B0602040504020204" pitchFamily="34"/>
                <a:ea typeface="Microsoft YaHei UI" panose="020B0503020204020204" pitchFamily="34" charset="-122"/>
                <a:cs typeface="Noto Sans Med" panose="020B0602040504020204" pitchFamily="34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85EE148-372A-4E56-A015-91587F6919DA}"/>
              </a:ext>
            </a:extLst>
          </p:cNvPr>
          <p:cNvGrpSpPr/>
          <p:nvPr/>
        </p:nvGrpSpPr>
        <p:grpSpPr>
          <a:xfrm>
            <a:off x="6579381" y="1333416"/>
            <a:ext cx="4573375" cy="932429"/>
            <a:chOff x="635781" y="1333416"/>
            <a:chExt cx="4573375" cy="932429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04487142-F3AF-4289-88D2-624E64F304F8}"/>
                </a:ext>
              </a:extLst>
            </p:cNvPr>
            <p:cNvGrpSpPr/>
            <p:nvPr/>
          </p:nvGrpSpPr>
          <p:grpSpPr>
            <a:xfrm>
              <a:off x="635781" y="1333416"/>
              <a:ext cx="4573375" cy="932429"/>
              <a:chOff x="1187084" y="5233222"/>
              <a:chExt cx="1822544" cy="704857"/>
            </a:xfrm>
          </p:grpSpPr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2F6A16E4-D1CB-4AB5-947B-6AD201052E75}"/>
                  </a:ext>
                </a:extLst>
              </p:cNvPr>
              <p:cNvSpPr/>
              <p:nvPr/>
            </p:nvSpPr>
            <p:spPr>
              <a:xfrm>
                <a:off x="1187084" y="5291820"/>
                <a:ext cx="1822544" cy="646259"/>
              </a:xfrm>
              <a:prstGeom prst="roundRect">
                <a:avLst>
                  <a:gd name="adj" fmla="val 50000"/>
                </a:avLst>
              </a:prstGeom>
              <a:solidFill>
                <a:srgbClr val="1C8D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5EEF69-E9DA-4D33-A524-8B8F2C4A5EB7}"/>
                  </a:ext>
                </a:extLst>
              </p:cNvPr>
              <p:cNvSpPr/>
              <p:nvPr/>
            </p:nvSpPr>
            <p:spPr>
              <a:xfrm>
                <a:off x="1226146" y="5233222"/>
                <a:ext cx="1723550" cy="623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TW" altLang="en-US" sz="28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自行生成</a:t>
                </a:r>
              </a:p>
            </p:txBody>
          </p:sp>
        </p:grp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97B7F4F8-4965-4045-BE83-AA23E7E6FD62}"/>
                </a:ext>
              </a:extLst>
            </p:cNvPr>
            <p:cNvSpPr/>
            <p:nvPr/>
          </p:nvSpPr>
          <p:spPr>
            <a:xfrm>
              <a:off x="733801" y="1488450"/>
              <a:ext cx="708348" cy="708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rgbClr val="1C8D9C"/>
                  </a:solidFill>
                  <a:latin typeface="Noto Sans Med" panose="020B0602040504020204" pitchFamily="34"/>
                  <a:ea typeface="Noto Sans Med" panose="020B0602040504020204" pitchFamily="34"/>
                  <a:cs typeface="Noto Sans Med" panose="020B0602040504020204" pitchFamily="34"/>
                </a:rPr>
                <a:t>2</a:t>
              </a:r>
              <a:endParaRPr lang="zh-TW" altLang="en-US" sz="2800" dirty="0">
                <a:solidFill>
                  <a:srgbClr val="1C8D9C"/>
                </a:solidFill>
                <a:latin typeface="Noto Sans Med" panose="020B0602040504020204" pitchFamily="34"/>
                <a:ea typeface="Microsoft YaHei UI" panose="020B0503020204020204" pitchFamily="34" charset="-122"/>
                <a:cs typeface="Noto Sans Med" panose="020B0602040504020204" pitchFamily="34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57164B15-E0E3-4DB3-B3CE-61CDC09CD4EE}"/>
              </a:ext>
            </a:extLst>
          </p:cNvPr>
          <p:cNvGrpSpPr/>
          <p:nvPr/>
        </p:nvGrpSpPr>
        <p:grpSpPr>
          <a:xfrm>
            <a:off x="12621001" y="1819434"/>
            <a:ext cx="2439435" cy="388558"/>
            <a:chOff x="8292308" y="3894917"/>
            <a:chExt cx="2651208" cy="422290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E1730BD5-9080-4135-87A3-FF7E4CE7C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584" y="3898325"/>
              <a:ext cx="416932" cy="416932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7F57911-A387-422A-94E5-C81094FE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446" y="3900275"/>
              <a:ext cx="416932" cy="416932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AA40148C-6164-4E70-80D6-1263681C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877" y="3898325"/>
              <a:ext cx="416932" cy="416932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85242F8-843C-4908-9E01-AF42A61D2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308" y="3894917"/>
              <a:ext cx="416932" cy="416932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5CC6CD7-D768-4078-B8AD-9F9D67419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8015" y="3894918"/>
              <a:ext cx="416932" cy="416932"/>
            </a:xfrm>
            <a:prstGeom prst="rect">
              <a:avLst/>
            </a:prstGeom>
          </p:spPr>
        </p:pic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11DCCA09-A7A2-4F84-8777-2ED536EE44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245" y="-556337"/>
            <a:ext cx="383628" cy="38362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F9AF6B8-5936-4AD4-997D-56A77460C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472" y="669925"/>
            <a:ext cx="383628" cy="38362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12DC94-3321-4030-82AB-ACADCFA8DA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1993" y="3010829"/>
            <a:ext cx="5542589" cy="31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6340197" cy="1569660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rgbClr val="1C8D9C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資料庫設計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06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資料庫設計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D91240-7E43-4D84-A927-867CBCA37227}"/>
              </a:ext>
            </a:extLst>
          </p:cNvPr>
          <p:cNvSpPr txBox="1"/>
          <p:nvPr/>
        </p:nvSpPr>
        <p:spPr>
          <a:xfrm>
            <a:off x="1913466" y="5459319"/>
            <a:ext cx="1997663" cy="744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ER Model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035D5EA-5CCA-4ABB-98EF-CCFBCA12B362}"/>
              </a:ext>
            </a:extLst>
          </p:cNvPr>
          <p:cNvSpPr txBox="1"/>
          <p:nvPr/>
        </p:nvSpPr>
        <p:spPr>
          <a:xfrm>
            <a:off x="5586469" y="3219840"/>
            <a:ext cx="1210588" cy="418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1C8D9C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Noto Sans SemBd" panose="020B0702040504020204" pitchFamily="34"/>
              </a:rPr>
              <a:t>資料正規化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B6745A-8F9A-4823-BF0D-178986141930}"/>
              </a:ext>
            </a:extLst>
          </p:cNvPr>
          <p:cNvSpPr txBox="1"/>
          <p:nvPr/>
        </p:nvSpPr>
        <p:spPr>
          <a:xfrm>
            <a:off x="7525223" y="5459319"/>
            <a:ext cx="3841116" cy="744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Relational Schema</a:t>
            </a:r>
          </a:p>
        </p:txBody>
      </p:sp>
      <p:pic>
        <p:nvPicPr>
          <p:cNvPr id="1027" name="Picture 3" descr="https://lh4.googleusercontent.com/g4p9D8oCMsi4naZuFPsez8LkNAQ6uq8cJ3im4moLM09JMx7GWfBgeFHfBRq7Z-nvmgs8yHpOzpbm9t4iivStB3prhef0waDe9Rrpf0tjDMyOrMDwgn57alJY2nsfCnFUHzN8H5-Hb5WQ">
            <a:extLst>
              <a:ext uri="{FF2B5EF4-FFF2-40B4-BE49-F238E27FC236}">
                <a16:creationId xmlns:a16="http://schemas.microsoft.com/office/drawing/2014/main" id="{A0294278-29BF-4441-9186-7D83B81E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9" y="2274860"/>
            <a:ext cx="4672230" cy="25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ddnhVStvi9-qB84skKUTe8NLGeEdIusW5zkTzVZC3lrIIGgFaS1-XhZ27enqMuB4K27vmAJIyD_aBVDkKjMjTCU_HZPaVHoWDF-TLmHtBdnUGEuW6UgiVB0aN9sF3uGleDQL-3rqyGf7">
            <a:extLst>
              <a:ext uri="{FF2B5EF4-FFF2-40B4-BE49-F238E27FC236}">
                <a16:creationId xmlns:a16="http://schemas.microsoft.com/office/drawing/2014/main" id="{84444661-CDB9-4C0F-B3BB-6921CDD0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841" y="2237581"/>
            <a:ext cx="4025498" cy="262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A70F1E1-854C-4A0A-952F-C9D537114EE6}"/>
              </a:ext>
            </a:extLst>
          </p:cNvPr>
          <p:cNvCxnSpPr>
            <a:cxnSpLocks/>
          </p:cNvCxnSpPr>
          <p:nvPr/>
        </p:nvCxnSpPr>
        <p:spPr>
          <a:xfrm>
            <a:off x="5667492" y="3735344"/>
            <a:ext cx="1210588" cy="0"/>
          </a:xfrm>
          <a:prstGeom prst="straightConnector1">
            <a:avLst/>
          </a:prstGeom>
          <a:ln w="762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31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3E71A6E6-3A35-4EB4-8E24-EF7DE87970F0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F0570-EE00-4B87-BDCE-6A806B09C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 b="8606"/>
          <a:stretch/>
        </p:blipFill>
        <p:spPr>
          <a:xfrm>
            <a:off x="655460" y="12657"/>
            <a:ext cx="11488218" cy="6718109"/>
          </a:xfrm>
          <a:prstGeom prst="rect">
            <a:avLst/>
          </a:prstGeom>
          <a:solidFill>
            <a:srgbClr val="E89F89"/>
          </a:solidFill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B303521-A991-4C85-A5D6-06DCAB2FC76A}"/>
              </a:ext>
            </a:extLst>
          </p:cNvPr>
          <p:cNvSpPr/>
          <p:nvPr/>
        </p:nvSpPr>
        <p:spPr>
          <a:xfrm>
            <a:off x="4025900" y="69850"/>
            <a:ext cx="2600157" cy="1337401"/>
          </a:xfrm>
          <a:prstGeom prst="roundRect">
            <a:avLst>
              <a:gd name="adj" fmla="val 6522"/>
            </a:avLst>
          </a:prstGeom>
          <a:noFill/>
          <a:ln w="57150">
            <a:solidFill>
              <a:srgbClr val="D19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https://lh5.googleusercontent.com/OqHU5CZgMj4BfRkWEZ8-Z8yxVUKegjd_u9fqoS3E5CYhJ5TM9XzVjRjCkyndcvaQmokKleHvZX6yUX1Yz6lLJK8UMIsmQ7I7UFrZLrVRj2A_ALFjKPcNmq-BA24lziZcCm2HMz7zC2Cb">
            <a:extLst>
              <a:ext uri="{FF2B5EF4-FFF2-40B4-BE49-F238E27FC236}">
                <a16:creationId xmlns:a16="http://schemas.microsoft.com/office/drawing/2014/main" id="{4CABD8BF-9122-4FD9-A219-D5AA0296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31800" y="-520700"/>
            <a:ext cx="10539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43A4EE74-CA9F-450B-9E49-04FC1EC8B171}"/>
              </a:ext>
            </a:extLst>
          </p:cNvPr>
          <p:cNvSpPr/>
          <p:nvPr/>
        </p:nvSpPr>
        <p:spPr>
          <a:xfrm>
            <a:off x="264104" y="620553"/>
            <a:ext cx="8971082" cy="6110213"/>
          </a:xfrm>
          <a:custGeom>
            <a:avLst/>
            <a:gdLst>
              <a:gd name="connsiteX0" fmla="*/ 6729683 w 9157886"/>
              <a:gd name="connsiteY0" fmla="*/ 0 h 6237445"/>
              <a:gd name="connsiteX1" fmla="*/ 9074690 w 9157886"/>
              <a:gd name="connsiteY1" fmla="*/ 0 h 6237445"/>
              <a:gd name="connsiteX2" fmla="*/ 9157886 w 9157886"/>
              <a:gd name="connsiteY2" fmla="*/ 83196 h 6237445"/>
              <a:gd name="connsiteX3" fmla="*/ 9157886 w 9157886"/>
              <a:gd name="connsiteY3" fmla="*/ 1192428 h 6237445"/>
              <a:gd name="connsiteX4" fmla="*/ 9074690 w 9157886"/>
              <a:gd name="connsiteY4" fmla="*/ 1275624 h 6237445"/>
              <a:gd name="connsiteX5" fmla="*/ 6752712 w 9157886"/>
              <a:gd name="connsiteY5" fmla="*/ 1275624 h 6237445"/>
              <a:gd name="connsiteX6" fmla="*/ 6752712 w 9157886"/>
              <a:gd name="connsiteY6" fmla="*/ 2146671 h 6237445"/>
              <a:gd name="connsiteX7" fmla="*/ 6669516 w 9157886"/>
              <a:gd name="connsiteY7" fmla="*/ 2229867 h 6237445"/>
              <a:gd name="connsiteX8" fmla="*/ 6172985 w 9157886"/>
              <a:gd name="connsiteY8" fmla="*/ 2229867 h 6237445"/>
              <a:gd name="connsiteX9" fmla="*/ 6172985 w 9157886"/>
              <a:gd name="connsiteY9" fmla="*/ 3594015 h 6237445"/>
              <a:gd name="connsiteX10" fmla="*/ 5988807 w 9157886"/>
              <a:gd name="connsiteY10" fmla="*/ 3778193 h 6237445"/>
              <a:gd name="connsiteX11" fmla="*/ 3316494 w 9157886"/>
              <a:gd name="connsiteY11" fmla="*/ 3778193 h 6237445"/>
              <a:gd name="connsiteX12" fmla="*/ 3316494 w 9157886"/>
              <a:gd name="connsiteY12" fmla="*/ 6021143 h 6237445"/>
              <a:gd name="connsiteX13" fmla="*/ 3100192 w 9157886"/>
              <a:gd name="connsiteY13" fmla="*/ 6237445 h 6237445"/>
              <a:gd name="connsiteX14" fmla="*/ 216302 w 9157886"/>
              <a:gd name="connsiteY14" fmla="*/ 6237445 h 6237445"/>
              <a:gd name="connsiteX15" fmla="*/ 0 w 9157886"/>
              <a:gd name="connsiteY15" fmla="*/ 6021143 h 6237445"/>
              <a:gd name="connsiteX16" fmla="*/ 0 w 9157886"/>
              <a:gd name="connsiteY16" fmla="*/ 1170548 h 6237445"/>
              <a:gd name="connsiteX17" fmla="*/ 216302 w 9157886"/>
              <a:gd name="connsiteY17" fmla="*/ 954246 h 6237445"/>
              <a:gd name="connsiteX18" fmla="*/ 873550 w 9157886"/>
              <a:gd name="connsiteY18" fmla="*/ 954246 h 6237445"/>
              <a:gd name="connsiteX19" fmla="*/ 873580 w 9157886"/>
              <a:gd name="connsiteY19" fmla="*/ 954243 h 6237445"/>
              <a:gd name="connsiteX20" fmla="*/ 3757499 w 9157886"/>
              <a:gd name="connsiteY20" fmla="*/ 954243 h 6237445"/>
              <a:gd name="connsiteX21" fmla="*/ 5988807 w 9157886"/>
              <a:gd name="connsiteY21" fmla="*/ 954243 h 6237445"/>
              <a:gd name="connsiteX22" fmla="*/ 6646487 w 9157886"/>
              <a:gd name="connsiteY22" fmla="*/ 954243 h 6237445"/>
              <a:gd name="connsiteX23" fmla="*/ 6646487 w 9157886"/>
              <a:gd name="connsiteY23" fmla="*/ 83196 h 6237445"/>
              <a:gd name="connsiteX24" fmla="*/ 6729683 w 9157886"/>
              <a:gd name="connsiteY24" fmla="*/ 0 h 623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57886" h="6237445">
                <a:moveTo>
                  <a:pt x="6729683" y="0"/>
                </a:moveTo>
                <a:lnTo>
                  <a:pt x="9074690" y="0"/>
                </a:lnTo>
                <a:cubicBezTo>
                  <a:pt x="9120638" y="0"/>
                  <a:pt x="9157886" y="37248"/>
                  <a:pt x="9157886" y="83196"/>
                </a:cubicBezTo>
                <a:lnTo>
                  <a:pt x="9157886" y="1192428"/>
                </a:lnTo>
                <a:cubicBezTo>
                  <a:pt x="9157886" y="1238376"/>
                  <a:pt x="9120638" y="1275624"/>
                  <a:pt x="9074690" y="1275624"/>
                </a:cubicBezTo>
                <a:lnTo>
                  <a:pt x="6752712" y="1275624"/>
                </a:lnTo>
                <a:lnTo>
                  <a:pt x="6752712" y="2146671"/>
                </a:lnTo>
                <a:cubicBezTo>
                  <a:pt x="6752712" y="2192619"/>
                  <a:pt x="6715464" y="2229867"/>
                  <a:pt x="6669516" y="2229867"/>
                </a:cubicBezTo>
                <a:lnTo>
                  <a:pt x="6172985" y="2229867"/>
                </a:lnTo>
                <a:lnTo>
                  <a:pt x="6172985" y="3594015"/>
                </a:lnTo>
                <a:cubicBezTo>
                  <a:pt x="6172985" y="3695734"/>
                  <a:pt x="6090526" y="3778193"/>
                  <a:pt x="5988807" y="3778193"/>
                </a:cubicBezTo>
                <a:lnTo>
                  <a:pt x="3316494" y="3778193"/>
                </a:lnTo>
                <a:lnTo>
                  <a:pt x="3316494" y="6021143"/>
                </a:lnTo>
                <a:cubicBezTo>
                  <a:pt x="3316494" y="6140603"/>
                  <a:pt x="3219652" y="6237445"/>
                  <a:pt x="3100192" y="6237445"/>
                </a:cubicBezTo>
                <a:lnTo>
                  <a:pt x="216302" y="6237445"/>
                </a:lnTo>
                <a:cubicBezTo>
                  <a:pt x="96842" y="6237445"/>
                  <a:pt x="0" y="6140603"/>
                  <a:pt x="0" y="6021143"/>
                </a:cubicBezTo>
                <a:lnTo>
                  <a:pt x="0" y="1170548"/>
                </a:lnTo>
                <a:cubicBezTo>
                  <a:pt x="0" y="1051088"/>
                  <a:pt x="96842" y="954246"/>
                  <a:pt x="216302" y="954246"/>
                </a:cubicBezTo>
                <a:lnTo>
                  <a:pt x="873550" y="954246"/>
                </a:lnTo>
                <a:lnTo>
                  <a:pt x="873580" y="954243"/>
                </a:lnTo>
                <a:lnTo>
                  <a:pt x="3757499" y="954243"/>
                </a:lnTo>
                <a:lnTo>
                  <a:pt x="5988807" y="954243"/>
                </a:lnTo>
                <a:lnTo>
                  <a:pt x="6646487" y="954243"/>
                </a:lnTo>
                <a:lnTo>
                  <a:pt x="6646487" y="83196"/>
                </a:lnTo>
                <a:cubicBezTo>
                  <a:pt x="6646487" y="37248"/>
                  <a:pt x="6683735" y="0"/>
                  <a:pt x="6729683" y="0"/>
                </a:cubicBezTo>
                <a:close/>
              </a:path>
            </a:pathLst>
          </a:custGeom>
          <a:noFill/>
          <a:ln w="57150">
            <a:solidFill>
              <a:srgbClr val="138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844DE4-EEE5-4133-A877-BA4E59C52140}"/>
              </a:ext>
            </a:extLst>
          </p:cNvPr>
          <p:cNvSpPr/>
          <p:nvPr/>
        </p:nvSpPr>
        <p:spPr>
          <a:xfrm>
            <a:off x="3737142" y="4328160"/>
            <a:ext cx="5324855" cy="1983296"/>
          </a:xfrm>
          <a:prstGeom prst="roundRect">
            <a:avLst>
              <a:gd name="adj" fmla="val 6522"/>
            </a:avLst>
          </a:prstGeom>
          <a:noFill/>
          <a:ln w="57150">
            <a:solidFill>
              <a:srgbClr val="E89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3203A76B-2D39-4EB6-A2EE-97BE00CD542D}"/>
              </a:ext>
            </a:extLst>
          </p:cNvPr>
          <p:cNvSpPr/>
          <p:nvPr/>
        </p:nvSpPr>
        <p:spPr>
          <a:xfrm>
            <a:off x="7144486" y="1943835"/>
            <a:ext cx="4872266" cy="2746297"/>
          </a:xfrm>
          <a:custGeom>
            <a:avLst/>
            <a:gdLst>
              <a:gd name="connsiteX0" fmla="*/ 146926 w 4973721"/>
              <a:gd name="connsiteY0" fmla="*/ 0 h 2803483"/>
              <a:gd name="connsiteX1" fmla="*/ 4826795 w 4973721"/>
              <a:gd name="connsiteY1" fmla="*/ 0 h 2803483"/>
              <a:gd name="connsiteX2" fmla="*/ 4973721 w 4973721"/>
              <a:gd name="connsiteY2" fmla="*/ 146926 h 2803483"/>
              <a:gd name="connsiteX3" fmla="*/ 4973721 w 4973721"/>
              <a:gd name="connsiteY3" fmla="*/ 697629 h 2803483"/>
              <a:gd name="connsiteX4" fmla="*/ 4973721 w 4973721"/>
              <a:gd name="connsiteY4" fmla="*/ 2105854 h 2803483"/>
              <a:gd name="connsiteX5" fmla="*/ 4973721 w 4973721"/>
              <a:gd name="connsiteY5" fmla="*/ 2656557 h 2803483"/>
              <a:gd name="connsiteX6" fmla="*/ 4826795 w 4973721"/>
              <a:gd name="connsiteY6" fmla="*/ 2803483 h 2803483"/>
              <a:gd name="connsiteX7" fmla="*/ 2810584 w 4973721"/>
              <a:gd name="connsiteY7" fmla="*/ 2803483 h 2803483"/>
              <a:gd name="connsiteX8" fmla="*/ 2663658 w 4973721"/>
              <a:gd name="connsiteY8" fmla="*/ 2656557 h 2803483"/>
              <a:gd name="connsiteX9" fmla="*/ 2663658 w 4973721"/>
              <a:gd name="connsiteY9" fmla="*/ 2252780 h 2803483"/>
              <a:gd name="connsiteX10" fmla="*/ 146926 w 4973721"/>
              <a:gd name="connsiteY10" fmla="*/ 2252780 h 2803483"/>
              <a:gd name="connsiteX11" fmla="*/ 0 w 4973721"/>
              <a:gd name="connsiteY11" fmla="*/ 2105854 h 2803483"/>
              <a:gd name="connsiteX12" fmla="*/ 0 w 4973721"/>
              <a:gd name="connsiteY12" fmla="*/ 146926 h 2803483"/>
              <a:gd name="connsiteX13" fmla="*/ 146926 w 4973721"/>
              <a:gd name="connsiteY13" fmla="*/ 0 h 280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3721" h="2803483">
                <a:moveTo>
                  <a:pt x="146926" y="0"/>
                </a:moveTo>
                <a:lnTo>
                  <a:pt x="4826795" y="0"/>
                </a:lnTo>
                <a:cubicBezTo>
                  <a:pt x="4907940" y="0"/>
                  <a:pt x="4973721" y="65781"/>
                  <a:pt x="4973721" y="146926"/>
                </a:cubicBezTo>
                <a:lnTo>
                  <a:pt x="4973721" y="697629"/>
                </a:lnTo>
                <a:lnTo>
                  <a:pt x="4973721" y="2105854"/>
                </a:lnTo>
                <a:lnTo>
                  <a:pt x="4973721" y="2656557"/>
                </a:lnTo>
                <a:cubicBezTo>
                  <a:pt x="4973721" y="2737702"/>
                  <a:pt x="4907940" y="2803483"/>
                  <a:pt x="4826795" y="2803483"/>
                </a:cubicBezTo>
                <a:lnTo>
                  <a:pt x="2810584" y="2803483"/>
                </a:lnTo>
                <a:cubicBezTo>
                  <a:pt x="2729439" y="2803483"/>
                  <a:pt x="2663658" y="2737702"/>
                  <a:pt x="2663658" y="2656557"/>
                </a:cubicBezTo>
                <a:lnTo>
                  <a:pt x="2663658" y="2252780"/>
                </a:lnTo>
                <a:lnTo>
                  <a:pt x="146926" y="2252780"/>
                </a:lnTo>
                <a:cubicBezTo>
                  <a:pt x="65781" y="2252780"/>
                  <a:pt x="0" y="2186999"/>
                  <a:pt x="0" y="2105854"/>
                </a:cubicBezTo>
                <a:lnTo>
                  <a:pt x="0" y="146926"/>
                </a:lnTo>
                <a:cubicBezTo>
                  <a:pt x="0" y="65781"/>
                  <a:pt x="65781" y="0"/>
                  <a:pt x="146926" y="0"/>
                </a:cubicBezTo>
                <a:close/>
              </a:path>
            </a:pathLst>
          </a:custGeom>
          <a:noFill/>
          <a:ln w="57150">
            <a:solidFill>
              <a:srgbClr val="828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EA36655-69BA-4F97-B893-99203CE7EDE6}"/>
              </a:ext>
            </a:extLst>
          </p:cNvPr>
          <p:cNvSpPr/>
          <p:nvPr/>
        </p:nvSpPr>
        <p:spPr>
          <a:xfrm>
            <a:off x="409764" y="996951"/>
            <a:ext cx="1627481" cy="555786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任務資料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E407A99-E762-4E5B-BCE2-1FF8E58C5D85}"/>
              </a:ext>
            </a:extLst>
          </p:cNvPr>
          <p:cNvSpPr/>
          <p:nvPr/>
        </p:nvSpPr>
        <p:spPr>
          <a:xfrm>
            <a:off x="2364530" y="127001"/>
            <a:ext cx="1627481" cy="555786"/>
          </a:xfrm>
          <a:prstGeom prst="rect">
            <a:avLst/>
          </a:prstGeom>
          <a:solidFill>
            <a:srgbClr val="D19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應徵資料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DCCE875-CEBF-4963-AAAB-0ABBD819DFBA}"/>
              </a:ext>
            </a:extLst>
          </p:cNvPr>
          <p:cNvSpPr/>
          <p:nvPr/>
        </p:nvSpPr>
        <p:spPr>
          <a:xfrm>
            <a:off x="9061950" y="5548430"/>
            <a:ext cx="1627481" cy="555786"/>
          </a:xfrm>
          <a:prstGeom prst="rect">
            <a:avLst/>
          </a:prstGeom>
          <a:solidFill>
            <a:srgbClr val="E89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地點資料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22F1D2-18F6-4A32-896F-49F1F60AA4EB}"/>
              </a:ext>
            </a:extLst>
          </p:cNvPr>
          <p:cNvSpPr/>
          <p:nvPr/>
        </p:nvSpPr>
        <p:spPr>
          <a:xfrm>
            <a:off x="10337256" y="1376477"/>
            <a:ext cx="1627481" cy="555786"/>
          </a:xfrm>
          <a:prstGeom prst="rect">
            <a:avLst/>
          </a:prstGeom>
          <a:solidFill>
            <a:srgbClr val="828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使用者資料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3557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3E71A6E6-3A35-4EB4-8E24-EF7DE87970F0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F0570-EE00-4B87-BDCE-6A806B09C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 b="8606"/>
          <a:stretch/>
        </p:blipFill>
        <p:spPr>
          <a:xfrm>
            <a:off x="655460" y="12657"/>
            <a:ext cx="11488218" cy="6718109"/>
          </a:xfrm>
          <a:prstGeom prst="rect">
            <a:avLst/>
          </a:prstGeom>
          <a:solidFill>
            <a:srgbClr val="E89F89"/>
          </a:solidFill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B303521-A991-4C85-A5D6-06DCAB2FC76A}"/>
              </a:ext>
            </a:extLst>
          </p:cNvPr>
          <p:cNvSpPr/>
          <p:nvPr/>
        </p:nvSpPr>
        <p:spPr>
          <a:xfrm>
            <a:off x="4025900" y="69850"/>
            <a:ext cx="2600157" cy="1337401"/>
          </a:xfrm>
          <a:prstGeom prst="roundRect">
            <a:avLst>
              <a:gd name="adj" fmla="val 6522"/>
            </a:avLst>
          </a:prstGeom>
          <a:noFill/>
          <a:ln w="57150">
            <a:solidFill>
              <a:srgbClr val="D19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https://lh5.googleusercontent.com/OqHU5CZgMj4BfRkWEZ8-Z8yxVUKegjd_u9fqoS3E5CYhJ5TM9XzVjRjCkyndcvaQmokKleHvZX6yUX1Yz6lLJK8UMIsmQ7I7UFrZLrVRj2A_ALFjKPcNmq-BA24lziZcCm2HMz7zC2Cb">
            <a:extLst>
              <a:ext uri="{FF2B5EF4-FFF2-40B4-BE49-F238E27FC236}">
                <a16:creationId xmlns:a16="http://schemas.microsoft.com/office/drawing/2014/main" id="{4CABD8BF-9122-4FD9-A219-D5AA0296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31800" y="-520700"/>
            <a:ext cx="10539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43A4EE74-CA9F-450B-9E49-04FC1EC8B171}"/>
              </a:ext>
            </a:extLst>
          </p:cNvPr>
          <p:cNvSpPr/>
          <p:nvPr/>
        </p:nvSpPr>
        <p:spPr>
          <a:xfrm>
            <a:off x="264104" y="620553"/>
            <a:ext cx="8971082" cy="6110213"/>
          </a:xfrm>
          <a:custGeom>
            <a:avLst/>
            <a:gdLst>
              <a:gd name="connsiteX0" fmla="*/ 6729683 w 9157886"/>
              <a:gd name="connsiteY0" fmla="*/ 0 h 6237445"/>
              <a:gd name="connsiteX1" fmla="*/ 9074690 w 9157886"/>
              <a:gd name="connsiteY1" fmla="*/ 0 h 6237445"/>
              <a:gd name="connsiteX2" fmla="*/ 9157886 w 9157886"/>
              <a:gd name="connsiteY2" fmla="*/ 83196 h 6237445"/>
              <a:gd name="connsiteX3" fmla="*/ 9157886 w 9157886"/>
              <a:gd name="connsiteY3" fmla="*/ 1192428 h 6237445"/>
              <a:gd name="connsiteX4" fmla="*/ 9074690 w 9157886"/>
              <a:gd name="connsiteY4" fmla="*/ 1275624 h 6237445"/>
              <a:gd name="connsiteX5" fmla="*/ 6752712 w 9157886"/>
              <a:gd name="connsiteY5" fmla="*/ 1275624 h 6237445"/>
              <a:gd name="connsiteX6" fmla="*/ 6752712 w 9157886"/>
              <a:gd name="connsiteY6" fmla="*/ 2146671 h 6237445"/>
              <a:gd name="connsiteX7" fmla="*/ 6669516 w 9157886"/>
              <a:gd name="connsiteY7" fmla="*/ 2229867 h 6237445"/>
              <a:gd name="connsiteX8" fmla="*/ 6172985 w 9157886"/>
              <a:gd name="connsiteY8" fmla="*/ 2229867 h 6237445"/>
              <a:gd name="connsiteX9" fmla="*/ 6172985 w 9157886"/>
              <a:gd name="connsiteY9" fmla="*/ 3594015 h 6237445"/>
              <a:gd name="connsiteX10" fmla="*/ 5988807 w 9157886"/>
              <a:gd name="connsiteY10" fmla="*/ 3778193 h 6237445"/>
              <a:gd name="connsiteX11" fmla="*/ 3316494 w 9157886"/>
              <a:gd name="connsiteY11" fmla="*/ 3778193 h 6237445"/>
              <a:gd name="connsiteX12" fmla="*/ 3316494 w 9157886"/>
              <a:gd name="connsiteY12" fmla="*/ 6021143 h 6237445"/>
              <a:gd name="connsiteX13" fmla="*/ 3100192 w 9157886"/>
              <a:gd name="connsiteY13" fmla="*/ 6237445 h 6237445"/>
              <a:gd name="connsiteX14" fmla="*/ 216302 w 9157886"/>
              <a:gd name="connsiteY14" fmla="*/ 6237445 h 6237445"/>
              <a:gd name="connsiteX15" fmla="*/ 0 w 9157886"/>
              <a:gd name="connsiteY15" fmla="*/ 6021143 h 6237445"/>
              <a:gd name="connsiteX16" fmla="*/ 0 w 9157886"/>
              <a:gd name="connsiteY16" fmla="*/ 1170548 h 6237445"/>
              <a:gd name="connsiteX17" fmla="*/ 216302 w 9157886"/>
              <a:gd name="connsiteY17" fmla="*/ 954246 h 6237445"/>
              <a:gd name="connsiteX18" fmla="*/ 873550 w 9157886"/>
              <a:gd name="connsiteY18" fmla="*/ 954246 h 6237445"/>
              <a:gd name="connsiteX19" fmla="*/ 873580 w 9157886"/>
              <a:gd name="connsiteY19" fmla="*/ 954243 h 6237445"/>
              <a:gd name="connsiteX20" fmla="*/ 3757499 w 9157886"/>
              <a:gd name="connsiteY20" fmla="*/ 954243 h 6237445"/>
              <a:gd name="connsiteX21" fmla="*/ 5988807 w 9157886"/>
              <a:gd name="connsiteY21" fmla="*/ 954243 h 6237445"/>
              <a:gd name="connsiteX22" fmla="*/ 6646487 w 9157886"/>
              <a:gd name="connsiteY22" fmla="*/ 954243 h 6237445"/>
              <a:gd name="connsiteX23" fmla="*/ 6646487 w 9157886"/>
              <a:gd name="connsiteY23" fmla="*/ 83196 h 6237445"/>
              <a:gd name="connsiteX24" fmla="*/ 6729683 w 9157886"/>
              <a:gd name="connsiteY24" fmla="*/ 0 h 623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57886" h="6237445">
                <a:moveTo>
                  <a:pt x="6729683" y="0"/>
                </a:moveTo>
                <a:lnTo>
                  <a:pt x="9074690" y="0"/>
                </a:lnTo>
                <a:cubicBezTo>
                  <a:pt x="9120638" y="0"/>
                  <a:pt x="9157886" y="37248"/>
                  <a:pt x="9157886" y="83196"/>
                </a:cubicBezTo>
                <a:lnTo>
                  <a:pt x="9157886" y="1192428"/>
                </a:lnTo>
                <a:cubicBezTo>
                  <a:pt x="9157886" y="1238376"/>
                  <a:pt x="9120638" y="1275624"/>
                  <a:pt x="9074690" y="1275624"/>
                </a:cubicBezTo>
                <a:lnTo>
                  <a:pt x="6752712" y="1275624"/>
                </a:lnTo>
                <a:lnTo>
                  <a:pt x="6752712" y="2146671"/>
                </a:lnTo>
                <a:cubicBezTo>
                  <a:pt x="6752712" y="2192619"/>
                  <a:pt x="6715464" y="2229867"/>
                  <a:pt x="6669516" y="2229867"/>
                </a:cubicBezTo>
                <a:lnTo>
                  <a:pt x="6172985" y="2229867"/>
                </a:lnTo>
                <a:lnTo>
                  <a:pt x="6172985" y="3594015"/>
                </a:lnTo>
                <a:cubicBezTo>
                  <a:pt x="6172985" y="3695734"/>
                  <a:pt x="6090526" y="3778193"/>
                  <a:pt x="5988807" y="3778193"/>
                </a:cubicBezTo>
                <a:lnTo>
                  <a:pt x="3316494" y="3778193"/>
                </a:lnTo>
                <a:lnTo>
                  <a:pt x="3316494" y="6021143"/>
                </a:lnTo>
                <a:cubicBezTo>
                  <a:pt x="3316494" y="6140603"/>
                  <a:pt x="3219652" y="6237445"/>
                  <a:pt x="3100192" y="6237445"/>
                </a:cubicBezTo>
                <a:lnTo>
                  <a:pt x="216302" y="6237445"/>
                </a:lnTo>
                <a:cubicBezTo>
                  <a:pt x="96842" y="6237445"/>
                  <a:pt x="0" y="6140603"/>
                  <a:pt x="0" y="6021143"/>
                </a:cubicBezTo>
                <a:lnTo>
                  <a:pt x="0" y="1170548"/>
                </a:lnTo>
                <a:cubicBezTo>
                  <a:pt x="0" y="1051088"/>
                  <a:pt x="96842" y="954246"/>
                  <a:pt x="216302" y="954246"/>
                </a:cubicBezTo>
                <a:lnTo>
                  <a:pt x="873550" y="954246"/>
                </a:lnTo>
                <a:lnTo>
                  <a:pt x="873580" y="954243"/>
                </a:lnTo>
                <a:lnTo>
                  <a:pt x="3757499" y="954243"/>
                </a:lnTo>
                <a:lnTo>
                  <a:pt x="5988807" y="954243"/>
                </a:lnTo>
                <a:lnTo>
                  <a:pt x="6646487" y="954243"/>
                </a:lnTo>
                <a:lnTo>
                  <a:pt x="6646487" y="83196"/>
                </a:lnTo>
                <a:cubicBezTo>
                  <a:pt x="6646487" y="37248"/>
                  <a:pt x="6683735" y="0"/>
                  <a:pt x="6729683" y="0"/>
                </a:cubicBezTo>
                <a:close/>
              </a:path>
            </a:pathLst>
          </a:custGeom>
          <a:noFill/>
          <a:ln w="57150">
            <a:solidFill>
              <a:srgbClr val="1387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844DE4-EEE5-4133-A877-BA4E59C52140}"/>
              </a:ext>
            </a:extLst>
          </p:cNvPr>
          <p:cNvSpPr/>
          <p:nvPr/>
        </p:nvSpPr>
        <p:spPr>
          <a:xfrm>
            <a:off x="3737142" y="4328160"/>
            <a:ext cx="5324855" cy="1983296"/>
          </a:xfrm>
          <a:prstGeom prst="roundRect">
            <a:avLst>
              <a:gd name="adj" fmla="val 6522"/>
            </a:avLst>
          </a:prstGeom>
          <a:noFill/>
          <a:ln w="57150">
            <a:solidFill>
              <a:srgbClr val="E89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3203A76B-2D39-4EB6-A2EE-97BE00CD542D}"/>
              </a:ext>
            </a:extLst>
          </p:cNvPr>
          <p:cNvSpPr/>
          <p:nvPr/>
        </p:nvSpPr>
        <p:spPr>
          <a:xfrm>
            <a:off x="7144486" y="1943835"/>
            <a:ext cx="4872266" cy="2746297"/>
          </a:xfrm>
          <a:custGeom>
            <a:avLst/>
            <a:gdLst>
              <a:gd name="connsiteX0" fmla="*/ 146926 w 4973721"/>
              <a:gd name="connsiteY0" fmla="*/ 0 h 2803483"/>
              <a:gd name="connsiteX1" fmla="*/ 4826795 w 4973721"/>
              <a:gd name="connsiteY1" fmla="*/ 0 h 2803483"/>
              <a:gd name="connsiteX2" fmla="*/ 4973721 w 4973721"/>
              <a:gd name="connsiteY2" fmla="*/ 146926 h 2803483"/>
              <a:gd name="connsiteX3" fmla="*/ 4973721 w 4973721"/>
              <a:gd name="connsiteY3" fmla="*/ 697629 h 2803483"/>
              <a:gd name="connsiteX4" fmla="*/ 4973721 w 4973721"/>
              <a:gd name="connsiteY4" fmla="*/ 2105854 h 2803483"/>
              <a:gd name="connsiteX5" fmla="*/ 4973721 w 4973721"/>
              <a:gd name="connsiteY5" fmla="*/ 2656557 h 2803483"/>
              <a:gd name="connsiteX6" fmla="*/ 4826795 w 4973721"/>
              <a:gd name="connsiteY6" fmla="*/ 2803483 h 2803483"/>
              <a:gd name="connsiteX7" fmla="*/ 2810584 w 4973721"/>
              <a:gd name="connsiteY7" fmla="*/ 2803483 h 2803483"/>
              <a:gd name="connsiteX8" fmla="*/ 2663658 w 4973721"/>
              <a:gd name="connsiteY8" fmla="*/ 2656557 h 2803483"/>
              <a:gd name="connsiteX9" fmla="*/ 2663658 w 4973721"/>
              <a:gd name="connsiteY9" fmla="*/ 2252780 h 2803483"/>
              <a:gd name="connsiteX10" fmla="*/ 146926 w 4973721"/>
              <a:gd name="connsiteY10" fmla="*/ 2252780 h 2803483"/>
              <a:gd name="connsiteX11" fmla="*/ 0 w 4973721"/>
              <a:gd name="connsiteY11" fmla="*/ 2105854 h 2803483"/>
              <a:gd name="connsiteX12" fmla="*/ 0 w 4973721"/>
              <a:gd name="connsiteY12" fmla="*/ 146926 h 2803483"/>
              <a:gd name="connsiteX13" fmla="*/ 146926 w 4973721"/>
              <a:gd name="connsiteY13" fmla="*/ 0 h 280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3721" h="2803483">
                <a:moveTo>
                  <a:pt x="146926" y="0"/>
                </a:moveTo>
                <a:lnTo>
                  <a:pt x="4826795" y="0"/>
                </a:lnTo>
                <a:cubicBezTo>
                  <a:pt x="4907940" y="0"/>
                  <a:pt x="4973721" y="65781"/>
                  <a:pt x="4973721" y="146926"/>
                </a:cubicBezTo>
                <a:lnTo>
                  <a:pt x="4973721" y="697629"/>
                </a:lnTo>
                <a:lnTo>
                  <a:pt x="4973721" y="2105854"/>
                </a:lnTo>
                <a:lnTo>
                  <a:pt x="4973721" y="2656557"/>
                </a:lnTo>
                <a:cubicBezTo>
                  <a:pt x="4973721" y="2737702"/>
                  <a:pt x="4907940" y="2803483"/>
                  <a:pt x="4826795" y="2803483"/>
                </a:cubicBezTo>
                <a:lnTo>
                  <a:pt x="2810584" y="2803483"/>
                </a:lnTo>
                <a:cubicBezTo>
                  <a:pt x="2729439" y="2803483"/>
                  <a:pt x="2663658" y="2737702"/>
                  <a:pt x="2663658" y="2656557"/>
                </a:cubicBezTo>
                <a:lnTo>
                  <a:pt x="2663658" y="2252780"/>
                </a:lnTo>
                <a:lnTo>
                  <a:pt x="146926" y="2252780"/>
                </a:lnTo>
                <a:cubicBezTo>
                  <a:pt x="65781" y="2252780"/>
                  <a:pt x="0" y="2186999"/>
                  <a:pt x="0" y="2105854"/>
                </a:cubicBezTo>
                <a:lnTo>
                  <a:pt x="0" y="146926"/>
                </a:lnTo>
                <a:cubicBezTo>
                  <a:pt x="0" y="65781"/>
                  <a:pt x="65781" y="0"/>
                  <a:pt x="146926" y="0"/>
                </a:cubicBezTo>
                <a:close/>
              </a:path>
            </a:pathLst>
          </a:custGeom>
          <a:noFill/>
          <a:ln w="57150">
            <a:solidFill>
              <a:srgbClr val="828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EA36655-69BA-4F97-B893-99203CE7EDE6}"/>
              </a:ext>
            </a:extLst>
          </p:cNvPr>
          <p:cNvSpPr/>
          <p:nvPr/>
        </p:nvSpPr>
        <p:spPr>
          <a:xfrm>
            <a:off x="409764" y="996951"/>
            <a:ext cx="1627481" cy="555786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任務資料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E407A99-E762-4E5B-BCE2-1FF8E58C5D85}"/>
              </a:ext>
            </a:extLst>
          </p:cNvPr>
          <p:cNvSpPr/>
          <p:nvPr/>
        </p:nvSpPr>
        <p:spPr>
          <a:xfrm>
            <a:off x="2364530" y="127001"/>
            <a:ext cx="1627481" cy="555786"/>
          </a:xfrm>
          <a:prstGeom prst="rect">
            <a:avLst/>
          </a:prstGeom>
          <a:solidFill>
            <a:srgbClr val="D19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應徵資料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DCCE875-CEBF-4963-AAAB-0ABBD819DFBA}"/>
              </a:ext>
            </a:extLst>
          </p:cNvPr>
          <p:cNvSpPr/>
          <p:nvPr/>
        </p:nvSpPr>
        <p:spPr>
          <a:xfrm>
            <a:off x="9061950" y="5548430"/>
            <a:ext cx="1627481" cy="555786"/>
          </a:xfrm>
          <a:prstGeom prst="rect">
            <a:avLst/>
          </a:prstGeom>
          <a:solidFill>
            <a:srgbClr val="E89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地點資料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22F1D2-18F6-4A32-896F-49F1F60AA4EB}"/>
              </a:ext>
            </a:extLst>
          </p:cNvPr>
          <p:cNvSpPr/>
          <p:nvPr/>
        </p:nvSpPr>
        <p:spPr>
          <a:xfrm>
            <a:off x="10337256" y="1376477"/>
            <a:ext cx="1627481" cy="555786"/>
          </a:xfrm>
          <a:prstGeom prst="rect">
            <a:avLst/>
          </a:prstGeom>
          <a:solidFill>
            <a:srgbClr val="828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使用者資料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382AE86-86C8-4A3F-A31B-CB4F0172793E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28600">
                <a:srgbClr val="F6F6F6">
                  <a:alpha val="45000"/>
                </a:srgbClr>
              </a:gs>
              <a:gs pos="0">
                <a:srgbClr val="F6F6F6"/>
              </a:gs>
              <a:gs pos="100000">
                <a:srgbClr val="138796">
                  <a:alpha val="60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A6EA8E-6EBA-421B-B18B-8DB3D43759EE}"/>
              </a:ext>
            </a:extLst>
          </p:cNvPr>
          <p:cNvSpPr/>
          <p:nvPr/>
        </p:nvSpPr>
        <p:spPr>
          <a:xfrm>
            <a:off x="-4" y="12946"/>
            <a:ext cx="12192000" cy="6858000"/>
          </a:xfrm>
          <a:prstGeom prst="rect">
            <a:avLst/>
          </a:prstGeom>
          <a:gradFill>
            <a:gsLst>
              <a:gs pos="28600">
                <a:srgbClr val="F6F6F6">
                  <a:alpha val="45000"/>
                </a:srgbClr>
              </a:gs>
              <a:gs pos="0">
                <a:srgbClr val="F6F6F6"/>
              </a:gs>
              <a:gs pos="100000">
                <a:srgbClr val="138796">
                  <a:alpha val="60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0D4D8AF-467C-4258-AB82-C901E7EE9875}"/>
              </a:ext>
            </a:extLst>
          </p:cNvPr>
          <p:cNvGrpSpPr/>
          <p:nvPr/>
        </p:nvGrpSpPr>
        <p:grpSpPr>
          <a:xfrm>
            <a:off x="2411141" y="2659721"/>
            <a:ext cx="7976856" cy="1569660"/>
            <a:chOff x="2364530" y="2659721"/>
            <a:chExt cx="7976856" cy="1569660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C761E1C-C7F9-40E2-BE82-AE771BB4309F}"/>
                </a:ext>
              </a:extLst>
            </p:cNvPr>
            <p:cNvSpPr txBox="1"/>
            <p:nvPr/>
          </p:nvSpPr>
          <p:spPr>
            <a:xfrm>
              <a:off x="4270493" y="2659721"/>
              <a:ext cx="6070893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9600" dirty="0">
                  <a:ln w="28575">
                    <a:noFill/>
                  </a:ln>
                  <a:solidFill>
                    <a:srgbClr val="1C8D9C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Relations</a:t>
              </a:r>
              <a:endParaRPr lang="zh-TW" altLang="en-US" sz="9600" dirty="0">
                <a:ln w="28575">
                  <a:noFill/>
                </a:ln>
                <a:solidFill>
                  <a:srgbClr val="1C8D9C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FA71EAF-9D71-4026-815F-ABCE801BC32F}"/>
                </a:ext>
              </a:extLst>
            </p:cNvPr>
            <p:cNvSpPr txBox="1"/>
            <p:nvPr/>
          </p:nvSpPr>
          <p:spPr>
            <a:xfrm>
              <a:off x="2364530" y="2659721"/>
              <a:ext cx="168507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9600" dirty="0">
                  <a:ln w="28575">
                    <a:noFill/>
                  </a:ln>
                  <a:solidFill>
                    <a:srgbClr val="1C8D9C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12</a:t>
              </a:r>
              <a:endParaRPr lang="zh-TW" altLang="en-US" sz="9600" dirty="0">
                <a:ln w="28575">
                  <a:noFill/>
                </a:ln>
                <a:solidFill>
                  <a:srgbClr val="1C8D9C"/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351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00A30C6-63EC-42CE-89C6-2EF6F244CA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1F67B56-94F3-49CE-B934-324BBF685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533" y="158750"/>
            <a:ext cx="3335867" cy="51117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資料庫內容：任務資料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3422E80-BF96-4333-B05B-F0715BE97995}"/>
              </a:ext>
            </a:extLst>
          </p:cNvPr>
          <p:cNvCxnSpPr/>
          <p:nvPr/>
        </p:nvCxnSpPr>
        <p:spPr>
          <a:xfrm>
            <a:off x="245533" y="711200"/>
            <a:ext cx="11459634" cy="0"/>
          </a:xfrm>
          <a:prstGeom prst="line">
            <a:avLst/>
          </a:prstGeom>
          <a:ln w="76200">
            <a:solidFill>
              <a:srgbClr val="1387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89DE8EA4-24CF-4BB7-9A28-F9E6B74B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794" y="1126514"/>
            <a:ext cx="4194412" cy="5316173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0EF4365-E3C4-42C1-858F-93A6DF6C8C20}"/>
              </a:ext>
            </a:extLst>
          </p:cNvPr>
          <p:cNvCxnSpPr>
            <a:cxnSpLocks/>
          </p:cNvCxnSpPr>
          <p:nvPr/>
        </p:nvCxnSpPr>
        <p:spPr>
          <a:xfrm>
            <a:off x="7450817" y="4036286"/>
            <a:ext cx="1280160" cy="0"/>
          </a:xfrm>
          <a:prstGeom prst="straightConnector1">
            <a:avLst/>
          </a:prstGeom>
          <a:ln w="381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標題 1">
            <a:extLst>
              <a:ext uri="{FF2B5EF4-FFF2-40B4-BE49-F238E27FC236}">
                <a16:creationId xmlns:a16="http://schemas.microsoft.com/office/drawing/2014/main" id="{9222E13D-30BC-4E3B-BFA7-4465C880F104}"/>
              </a:ext>
            </a:extLst>
          </p:cNvPr>
          <p:cNvSpPr txBox="1">
            <a:spLocks/>
          </p:cNvSpPr>
          <p:nvPr/>
        </p:nvSpPr>
        <p:spPr>
          <a:xfrm>
            <a:off x="8961292" y="3747044"/>
            <a:ext cx="333586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徵求區間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16C315A-F4FA-4AF1-A945-DC441045AB36}"/>
              </a:ext>
            </a:extLst>
          </p:cNvPr>
          <p:cNvCxnSpPr>
            <a:cxnSpLocks/>
          </p:cNvCxnSpPr>
          <p:nvPr/>
        </p:nvCxnSpPr>
        <p:spPr>
          <a:xfrm>
            <a:off x="7450817" y="4615020"/>
            <a:ext cx="1280160" cy="0"/>
          </a:xfrm>
          <a:prstGeom prst="straightConnector1">
            <a:avLst/>
          </a:prstGeom>
          <a:ln w="381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37562A58-E793-4538-BC5D-B1FBE17E351D}"/>
              </a:ext>
            </a:extLst>
          </p:cNvPr>
          <p:cNvSpPr txBox="1">
            <a:spLocks/>
          </p:cNvSpPr>
          <p:nvPr/>
        </p:nvSpPr>
        <p:spPr>
          <a:xfrm>
            <a:off x="8961292" y="4359432"/>
            <a:ext cx="333586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活動區間</a:t>
            </a:r>
          </a:p>
        </p:txBody>
      </p:sp>
      <p:sp>
        <p:nvSpPr>
          <p:cNvPr id="4" name="右中括弧 3">
            <a:extLst>
              <a:ext uri="{FF2B5EF4-FFF2-40B4-BE49-F238E27FC236}">
                <a16:creationId xmlns:a16="http://schemas.microsoft.com/office/drawing/2014/main" id="{DA79DBD2-E377-4337-8E4B-07CB978DE7FB}"/>
              </a:ext>
            </a:extLst>
          </p:cNvPr>
          <p:cNvSpPr/>
          <p:nvPr/>
        </p:nvSpPr>
        <p:spPr>
          <a:xfrm>
            <a:off x="7326775" y="3840480"/>
            <a:ext cx="124042" cy="316231"/>
          </a:xfrm>
          <a:prstGeom prst="rightBracket">
            <a:avLst/>
          </a:prstGeom>
          <a:ln w="38100">
            <a:solidFill>
              <a:srgbClr val="1C8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右中括弧 18">
            <a:extLst>
              <a:ext uri="{FF2B5EF4-FFF2-40B4-BE49-F238E27FC236}">
                <a16:creationId xmlns:a16="http://schemas.microsoft.com/office/drawing/2014/main" id="{F5DDC5F7-FEAA-471C-9B68-5F9C1EBF6F6D}"/>
              </a:ext>
            </a:extLst>
          </p:cNvPr>
          <p:cNvSpPr/>
          <p:nvPr/>
        </p:nvSpPr>
        <p:spPr>
          <a:xfrm>
            <a:off x="7326775" y="4484370"/>
            <a:ext cx="124042" cy="316231"/>
          </a:xfrm>
          <a:prstGeom prst="rightBracket">
            <a:avLst/>
          </a:prstGeom>
          <a:ln w="38100">
            <a:solidFill>
              <a:srgbClr val="1C8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5372B58-5F8F-40EC-8304-D1F6EE8F0FB4}"/>
              </a:ext>
            </a:extLst>
          </p:cNvPr>
          <p:cNvCxnSpPr>
            <a:cxnSpLocks/>
          </p:cNvCxnSpPr>
          <p:nvPr/>
        </p:nvCxnSpPr>
        <p:spPr>
          <a:xfrm>
            <a:off x="7450817" y="5498940"/>
            <a:ext cx="1280160" cy="0"/>
          </a:xfrm>
          <a:prstGeom prst="straightConnector1">
            <a:avLst/>
          </a:prstGeom>
          <a:ln w="381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標題 1">
            <a:extLst>
              <a:ext uri="{FF2B5EF4-FFF2-40B4-BE49-F238E27FC236}">
                <a16:creationId xmlns:a16="http://schemas.microsoft.com/office/drawing/2014/main" id="{9EE67A0A-B621-4EC8-80B7-5FDD65576461}"/>
              </a:ext>
            </a:extLst>
          </p:cNvPr>
          <p:cNvSpPr txBox="1">
            <a:spLocks/>
          </p:cNvSpPr>
          <p:nvPr/>
        </p:nvSpPr>
        <p:spPr>
          <a:xfrm>
            <a:off x="8961292" y="5243352"/>
            <a:ext cx="333586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活動報酬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F399B94-6F7E-4F03-8B4F-A1D47EB93A2A}"/>
              </a:ext>
            </a:extLst>
          </p:cNvPr>
          <p:cNvCxnSpPr>
            <a:cxnSpLocks/>
          </p:cNvCxnSpPr>
          <p:nvPr/>
        </p:nvCxnSpPr>
        <p:spPr>
          <a:xfrm>
            <a:off x="7450817" y="5108255"/>
            <a:ext cx="1280160" cy="0"/>
          </a:xfrm>
          <a:prstGeom prst="straightConnector1">
            <a:avLst/>
          </a:prstGeom>
          <a:ln w="381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標題 1">
            <a:extLst>
              <a:ext uri="{FF2B5EF4-FFF2-40B4-BE49-F238E27FC236}">
                <a16:creationId xmlns:a16="http://schemas.microsoft.com/office/drawing/2014/main" id="{6C68F18F-FFE7-46D6-9280-D153975A63DB}"/>
              </a:ext>
            </a:extLst>
          </p:cNvPr>
          <p:cNvSpPr txBox="1">
            <a:spLocks/>
          </p:cNvSpPr>
          <p:nvPr/>
        </p:nvSpPr>
        <p:spPr>
          <a:xfrm>
            <a:off x="8961292" y="4852667"/>
            <a:ext cx="333586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活動標題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20254B7-27FB-4093-8159-A16D71E873AD}"/>
              </a:ext>
            </a:extLst>
          </p:cNvPr>
          <p:cNvCxnSpPr>
            <a:cxnSpLocks/>
          </p:cNvCxnSpPr>
          <p:nvPr/>
        </p:nvCxnSpPr>
        <p:spPr>
          <a:xfrm>
            <a:off x="7450817" y="3152366"/>
            <a:ext cx="1280160" cy="0"/>
          </a:xfrm>
          <a:prstGeom prst="straightConnector1">
            <a:avLst/>
          </a:prstGeom>
          <a:ln w="381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標題 1">
            <a:extLst>
              <a:ext uri="{FF2B5EF4-FFF2-40B4-BE49-F238E27FC236}">
                <a16:creationId xmlns:a16="http://schemas.microsoft.com/office/drawing/2014/main" id="{089D9CA0-91CC-4AF1-8956-A92EAF71B24C}"/>
              </a:ext>
            </a:extLst>
          </p:cNvPr>
          <p:cNvSpPr txBox="1">
            <a:spLocks/>
          </p:cNvSpPr>
          <p:nvPr/>
        </p:nvSpPr>
        <p:spPr>
          <a:xfrm>
            <a:off x="8961292" y="2863124"/>
            <a:ext cx="333586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活動類別</a:t>
            </a:r>
          </a:p>
        </p:txBody>
      </p:sp>
    </p:spTree>
    <p:extLst>
      <p:ext uri="{BB962C8B-B14F-4D97-AF65-F5344CB8AC3E}">
        <p14:creationId xmlns:p14="http://schemas.microsoft.com/office/powerpoint/2010/main" val="3415323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00A30C6-63EC-42CE-89C6-2EF6F244CA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F14222D-704E-4060-82B0-355563FB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625" y="1117561"/>
            <a:ext cx="3468806" cy="439651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1F67B56-94F3-49CE-B934-324BBF685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533" y="158750"/>
            <a:ext cx="3335867" cy="51117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資料庫內容：任務資料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3422E80-BF96-4333-B05B-F0715BE97995}"/>
              </a:ext>
            </a:extLst>
          </p:cNvPr>
          <p:cNvCxnSpPr/>
          <p:nvPr/>
        </p:nvCxnSpPr>
        <p:spPr>
          <a:xfrm>
            <a:off x="245533" y="711200"/>
            <a:ext cx="11459634" cy="0"/>
          </a:xfrm>
          <a:prstGeom prst="line">
            <a:avLst/>
          </a:prstGeom>
          <a:ln w="76200">
            <a:solidFill>
              <a:srgbClr val="1387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BD750035-DB65-4D37-B76E-E4BF66FA8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62" r="71966" b="7822"/>
          <a:stretch/>
        </p:blipFill>
        <p:spPr>
          <a:xfrm>
            <a:off x="3862252" y="1422401"/>
            <a:ext cx="3883678" cy="33639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02E8804-20D0-48D5-87B2-84A160C9B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4" r="71966" b="41749"/>
          <a:stretch/>
        </p:blipFill>
        <p:spPr>
          <a:xfrm>
            <a:off x="397397" y="1117561"/>
            <a:ext cx="4048675" cy="502923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DC9D048-60D1-46CE-85AA-4EA18BEC9176}"/>
              </a:ext>
            </a:extLst>
          </p:cNvPr>
          <p:cNvSpPr txBox="1"/>
          <p:nvPr/>
        </p:nvSpPr>
        <p:spPr>
          <a:xfrm>
            <a:off x="8848274" y="2641970"/>
            <a:ext cx="2527508" cy="289441"/>
          </a:xfrm>
          <a:prstGeom prst="roundRect">
            <a:avLst/>
          </a:prstGeom>
          <a:noFill/>
          <a:ln w="38100">
            <a:solidFill>
              <a:srgbClr val="1C8D9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TW" altLang="en-US" sz="1050" dirty="0">
              <a:ln>
                <a:solidFill>
                  <a:srgbClr val="1C8D9C"/>
                </a:solidFill>
              </a:ln>
              <a:noFill/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A37698D-1784-469E-92AC-190C5F229434}"/>
              </a:ext>
            </a:extLst>
          </p:cNvPr>
          <p:cNvCxnSpPr>
            <a:cxnSpLocks/>
          </p:cNvCxnSpPr>
          <p:nvPr/>
        </p:nvCxnSpPr>
        <p:spPr>
          <a:xfrm flipH="1">
            <a:off x="7890855" y="2786220"/>
            <a:ext cx="957419" cy="0"/>
          </a:xfrm>
          <a:prstGeom prst="straightConnector1">
            <a:avLst/>
          </a:prstGeom>
          <a:ln w="381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24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6340197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rgbClr val="1C8D9C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背景與動機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6A27D5-96C6-49D6-8179-17B90D179F07}"/>
              </a:ext>
            </a:extLst>
          </p:cNvPr>
          <p:cNvGrpSpPr/>
          <p:nvPr/>
        </p:nvGrpSpPr>
        <p:grpSpPr>
          <a:xfrm>
            <a:off x="-8613882" y="6457910"/>
            <a:ext cx="6396865" cy="1587550"/>
            <a:chOff x="-8613882" y="6457910"/>
            <a:chExt cx="6396865" cy="1587550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FD395F6-0F34-455D-A941-3254C2FC5FFE}"/>
                </a:ext>
              </a:extLst>
            </p:cNvPr>
            <p:cNvSpPr txBox="1"/>
            <p:nvPr/>
          </p:nvSpPr>
          <p:spPr>
            <a:xfrm>
              <a:off x="-8613882" y="647580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noFill/>
                  </a:ln>
                  <a:solidFill>
                    <a:schemeClr val="bg1"/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25571C-D99E-4470-81F5-3AFFD9AA3084}"/>
                </a:ext>
              </a:extLst>
            </p:cNvPr>
            <p:cNvSpPr txBox="1"/>
            <p:nvPr/>
          </p:nvSpPr>
          <p:spPr>
            <a:xfrm>
              <a:off x="-8557214" y="6457910"/>
              <a:ext cx="6340197" cy="15696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9600" dirty="0">
                  <a:ln w="19050">
                    <a:solidFill>
                      <a:srgbClr val="EF6C00"/>
                    </a:solidFill>
                  </a:ln>
                  <a:noFill/>
                  <a:latin typeface="Noto Sans TC Black" panose="020B0A00000000000000" pitchFamily="34" charset="-120"/>
                  <a:ea typeface="Noto Sans TC Black" panose="020B0A00000000000000" pitchFamily="34" charset="-120"/>
                  <a:cs typeface="Noto Sans Light" panose="020B0402040504020204" pitchFamily="34"/>
                </a:rPr>
                <a:t>背景與動機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606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00A30C6-63EC-42CE-89C6-2EF6F244CA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1F67B56-94F3-49CE-B934-324BBF685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533" y="158750"/>
            <a:ext cx="3335867" cy="51117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資料庫內容：應徵資料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3422E80-BF96-4333-B05B-F0715BE97995}"/>
              </a:ext>
            </a:extLst>
          </p:cNvPr>
          <p:cNvCxnSpPr/>
          <p:nvPr/>
        </p:nvCxnSpPr>
        <p:spPr>
          <a:xfrm>
            <a:off x="245533" y="711200"/>
            <a:ext cx="11459634" cy="0"/>
          </a:xfrm>
          <a:prstGeom prst="line">
            <a:avLst/>
          </a:prstGeom>
          <a:ln w="76200">
            <a:solidFill>
              <a:srgbClr val="1387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573C891-0BDF-477E-B959-A716BFF4D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27" b="65000"/>
          <a:stretch/>
        </p:blipFill>
        <p:spPr>
          <a:xfrm>
            <a:off x="818197" y="1638299"/>
            <a:ext cx="5009961" cy="4853937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DC6CAB7E-6A8C-49FA-A378-4113A031B2D2}"/>
              </a:ext>
            </a:extLst>
          </p:cNvPr>
          <p:cNvSpPr txBox="1">
            <a:spLocks/>
          </p:cNvSpPr>
          <p:nvPr/>
        </p:nvSpPr>
        <p:spPr>
          <a:xfrm>
            <a:off x="6646355" y="4060822"/>
            <a:ext cx="4442192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應徵狀態（     被接受 </a:t>
            </a:r>
            <a:r>
              <a:rPr lang="en-US" altLang="zh-TW" dirty="0"/>
              <a:t>/    </a:t>
            </a:r>
            <a:r>
              <a:rPr lang="zh-TW" altLang="en-US" dirty="0"/>
              <a:t>被拒絕）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B89BA43-9A55-41C1-8D04-5DE63B87AA89}"/>
              </a:ext>
            </a:extLst>
          </p:cNvPr>
          <p:cNvSpPr txBox="1">
            <a:spLocks/>
          </p:cNvSpPr>
          <p:nvPr/>
        </p:nvSpPr>
        <p:spPr>
          <a:xfrm>
            <a:off x="6646355" y="4571997"/>
            <a:ext cx="333586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獲得評分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CBD047A-50CE-41DC-99D9-E8F8B239A445}"/>
              </a:ext>
            </a:extLst>
          </p:cNvPr>
          <p:cNvCxnSpPr>
            <a:cxnSpLocks/>
          </p:cNvCxnSpPr>
          <p:nvPr/>
        </p:nvCxnSpPr>
        <p:spPr>
          <a:xfrm>
            <a:off x="5135880" y="4312920"/>
            <a:ext cx="1280160" cy="0"/>
          </a:xfrm>
          <a:prstGeom prst="straightConnector1">
            <a:avLst/>
          </a:prstGeom>
          <a:ln w="381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720AF1D-BBEE-4B1E-A996-3CB3D94DBB5A}"/>
              </a:ext>
            </a:extLst>
          </p:cNvPr>
          <p:cNvCxnSpPr>
            <a:cxnSpLocks/>
          </p:cNvCxnSpPr>
          <p:nvPr/>
        </p:nvCxnSpPr>
        <p:spPr>
          <a:xfrm>
            <a:off x="5135880" y="4815840"/>
            <a:ext cx="1280160" cy="0"/>
          </a:xfrm>
          <a:prstGeom prst="straightConnector1">
            <a:avLst/>
          </a:prstGeom>
          <a:ln w="381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42C21AD-A089-4C2F-BBEC-7D25FDBBEDB2}"/>
              </a:ext>
            </a:extLst>
          </p:cNvPr>
          <p:cNvCxnSpPr>
            <a:cxnSpLocks/>
          </p:cNvCxnSpPr>
          <p:nvPr/>
        </p:nvCxnSpPr>
        <p:spPr>
          <a:xfrm>
            <a:off x="5135880" y="3307080"/>
            <a:ext cx="1280160" cy="0"/>
          </a:xfrm>
          <a:prstGeom prst="straightConnector1">
            <a:avLst/>
          </a:prstGeom>
          <a:ln w="381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B9275EC-0830-45C2-A1C3-1C56C5A2DEC2}"/>
              </a:ext>
            </a:extLst>
          </p:cNvPr>
          <p:cNvCxnSpPr>
            <a:cxnSpLocks/>
          </p:cNvCxnSpPr>
          <p:nvPr/>
        </p:nvCxnSpPr>
        <p:spPr>
          <a:xfrm>
            <a:off x="5135880" y="3810000"/>
            <a:ext cx="1280160" cy="0"/>
          </a:xfrm>
          <a:prstGeom prst="straightConnector1">
            <a:avLst/>
          </a:prstGeom>
          <a:ln w="381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900BA10E-9BFB-4A7F-A3CF-D7B5A4080F64}"/>
              </a:ext>
            </a:extLst>
          </p:cNvPr>
          <p:cNvSpPr txBox="1">
            <a:spLocks/>
          </p:cNvSpPr>
          <p:nvPr/>
        </p:nvSpPr>
        <p:spPr>
          <a:xfrm>
            <a:off x="6646355" y="3017838"/>
            <a:ext cx="333586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應徵者資訊</a:t>
            </a: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BE54AA92-24E1-4B62-92D0-C43F98FA35D4}"/>
              </a:ext>
            </a:extLst>
          </p:cNvPr>
          <p:cNvSpPr txBox="1">
            <a:spLocks/>
          </p:cNvSpPr>
          <p:nvPr/>
        </p:nvSpPr>
        <p:spPr>
          <a:xfrm>
            <a:off x="6646355" y="3549647"/>
            <a:ext cx="3335867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r>
              <a:rPr lang="zh-TW" altLang="en-US" dirty="0"/>
              <a:t>應徵案件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90C38D8-83CE-4302-B24F-5BDB33CE5CFA}"/>
              </a:ext>
            </a:extLst>
          </p:cNvPr>
          <p:cNvSpPr/>
          <p:nvPr/>
        </p:nvSpPr>
        <p:spPr>
          <a:xfrm>
            <a:off x="9268042" y="4233548"/>
            <a:ext cx="121919" cy="121919"/>
          </a:xfrm>
          <a:prstGeom prst="ellipse">
            <a:avLst/>
          </a:prstGeom>
          <a:solidFill>
            <a:srgbClr val="F1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76D3285-9076-4ABA-A56C-F087AA026DF9}"/>
              </a:ext>
            </a:extLst>
          </p:cNvPr>
          <p:cNvSpPr/>
          <p:nvPr/>
        </p:nvSpPr>
        <p:spPr>
          <a:xfrm>
            <a:off x="8037268" y="4233548"/>
            <a:ext cx="121919" cy="121919"/>
          </a:xfrm>
          <a:prstGeom prst="ellipse">
            <a:avLst/>
          </a:prstGeom>
          <a:solidFill>
            <a:srgbClr val="1C8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887E469C-1CCB-46BC-A4BD-F895CD84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02" y="4598153"/>
            <a:ext cx="1676190" cy="4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5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00A30C6-63EC-42CE-89C6-2EF6F244CA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1F67B56-94F3-49CE-B934-324BBF685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533" y="158750"/>
            <a:ext cx="3335867" cy="51117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資料庫內容：地點資料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3422E80-BF96-4333-B05B-F0715BE97995}"/>
              </a:ext>
            </a:extLst>
          </p:cNvPr>
          <p:cNvCxnSpPr/>
          <p:nvPr/>
        </p:nvCxnSpPr>
        <p:spPr>
          <a:xfrm>
            <a:off x="245533" y="711200"/>
            <a:ext cx="11459634" cy="0"/>
          </a:xfrm>
          <a:prstGeom prst="line">
            <a:avLst/>
          </a:prstGeom>
          <a:ln w="76200">
            <a:solidFill>
              <a:srgbClr val="1387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17405490-F193-4AA0-BC25-449DC0588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" t="17450" r="61748" b="28610"/>
          <a:stretch/>
        </p:blipFill>
        <p:spPr>
          <a:xfrm>
            <a:off x="762000" y="2087879"/>
            <a:ext cx="3383280" cy="26822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64A13B-8748-4D55-9FF5-43D6471DC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8" r="4913" b="52966"/>
          <a:stretch/>
        </p:blipFill>
        <p:spPr>
          <a:xfrm>
            <a:off x="4490722" y="1664178"/>
            <a:ext cx="3383280" cy="24415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ECC842F-887A-41AC-8BB9-80C3D908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8" t="43560" b="15944"/>
          <a:stretch/>
        </p:blipFill>
        <p:spPr>
          <a:xfrm>
            <a:off x="8167847" y="1878061"/>
            <a:ext cx="3730308" cy="2013740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0C46B608-1A04-41CC-B5CB-873382741404}"/>
              </a:ext>
            </a:extLst>
          </p:cNvPr>
          <p:cNvSpPr txBox="1">
            <a:spLocks/>
          </p:cNvSpPr>
          <p:nvPr/>
        </p:nvSpPr>
        <p:spPr>
          <a:xfrm>
            <a:off x="1007555" y="4877118"/>
            <a:ext cx="2878645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zh-TW" altLang="en-US" dirty="0"/>
              <a:t>台大建築地點資訊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0C9FBC2A-8350-459B-808C-2E196F767C80}"/>
              </a:ext>
            </a:extLst>
          </p:cNvPr>
          <p:cNvSpPr txBox="1">
            <a:spLocks/>
          </p:cNvSpPr>
          <p:nvPr/>
        </p:nvSpPr>
        <p:spPr>
          <a:xfrm>
            <a:off x="4743039" y="4772288"/>
            <a:ext cx="2878645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zh-TW" altLang="en-US" dirty="0"/>
              <a:t>宿舍的獨特資訊</a:t>
            </a:r>
            <a:endParaRPr lang="en-US" altLang="zh-TW" dirty="0"/>
          </a:p>
          <a:p>
            <a:pPr algn="ctr">
              <a:lnSpc>
                <a:spcPct val="170000"/>
              </a:lnSpc>
            </a:pP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（如有無電梯、宿舍樓層）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19868332-B91B-45E6-9F8A-C269E0AF3656}"/>
              </a:ext>
            </a:extLst>
          </p:cNvPr>
          <p:cNvSpPr txBox="1">
            <a:spLocks/>
          </p:cNvSpPr>
          <p:nvPr/>
        </p:nvSpPr>
        <p:spPr>
          <a:xfrm>
            <a:off x="8477696" y="4877118"/>
            <a:ext cx="2878645" cy="1401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zh-TW" altLang="en-US" dirty="0"/>
              <a:t>台大建築類別</a:t>
            </a:r>
            <a:endParaRPr lang="en-US" altLang="zh-TW" dirty="0"/>
          </a:p>
          <a:p>
            <a:pPr algn="ctr">
              <a:lnSpc>
                <a:spcPct val="170000"/>
              </a:lnSpc>
            </a:pP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</a:rPr>
              <a:t>（方便選取地點時檢視）</a:t>
            </a:r>
          </a:p>
          <a:p>
            <a:pPr algn="ctr">
              <a:lnSpc>
                <a:spcPct val="17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285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00A30C6-63EC-42CE-89C6-2EF6F244CA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1F67B56-94F3-49CE-B934-324BBF685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533" y="158750"/>
            <a:ext cx="3335867" cy="51117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defRPr>
            </a:lvl1pPr>
          </a:lstStyle>
          <a:p>
            <a:r>
              <a:rPr lang="zh-TW" altLang="en-US" dirty="0"/>
              <a:t>資料庫內容：使用者資料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3422E80-BF96-4333-B05B-F0715BE97995}"/>
              </a:ext>
            </a:extLst>
          </p:cNvPr>
          <p:cNvCxnSpPr/>
          <p:nvPr/>
        </p:nvCxnSpPr>
        <p:spPr>
          <a:xfrm>
            <a:off x="245533" y="711200"/>
            <a:ext cx="11459634" cy="0"/>
          </a:xfrm>
          <a:prstGeom prst="line">
            <a:avLst/>
          </a:prstGeom>
          <a:ln w="76200">
            <a:solidFill>
              <a:srgbClr val="1387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864E8C85-D6F8-4A8A-BD9B-23A6B8255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9" t="33797" r="36738" b="23049"/>
          <a:stretch/>
        </p:blipFill>
        <p:spPr>
          <a:xfrm>
            <a:off x="980933" y="1469707"/>
            <a:ext cx="3225308" cy="377061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C68386-9C71-4CA1-93C3-4B7A7D668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6" t="33797" b="35557"/>
          <a:stretch/>
        </p:blipFill>
        <p:spPr>
          <a:xfrm>
            <a:off x="4518659" y="1469707"/>
            <a:ext cx="3775639" cy="26777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A8D05B7-E282-4081-A27E-D28AF77AB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6" t="64004" b="11480"/>
          <a:stretch/>
        </p:blipFill>
        <p:spPr>
          <a:xfrm>
            <a:off x="7627621" y="1737508"/>
            <a:ext cx="3775639" cy="2142169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574C25C0-716F-4E70-8655-01833F1D16C8}"/>
              </a:ext>
            </a:extLst>
          </p:cNvPr>
          <p:cNvSpPr txBox="1">
            <a:spLocks/>
          </p:cNvSpPr>
          <p:nvPr/>
        </p:nvSpPr>
        <p:spPr>
          <a:xfrm>
            <a:off x="1007555" y="5002115"/>
            <a:ext cx="2878645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zh-TW" altLang="en-US" dirty="0"/>
              <a:t>使用者資訊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C39F800-33D7-4706-A373-195CC858DB4F}"/>
              </a:ext>
            </a:extLst>
          </p:cNvPr>
          <p:cNvSpPr txBox="1">
            <a:spLocks/>
          </p:cNvSpPr>
          <p:nvPr/>
        </p:nvSpPr>
        <p:spPr>
          <a:xfrm>
            <a:off x="4722751" y="4850268"/>
            <a:ext cx="2878645" cy="61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zh-TW" altLang="en-US" dirty="0"/>
              <a:t>使用者各項分數資訊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C0EB79EA-C99D-436B-A098-8851EA20CBF4}"/>
              </a:ext>
            </a:extLst>
          </p:cNvPr>
          <p:cNvSpPr txBox="1">
            <a:spLocks/>
          </p:cNvSpPr>
          <p:nvPr/>
        </p:nvSpPr>
        <p:spPr>
          <a:xfrm>
            <a:off x="8226797" y="5002321"/>
            <a:ext cx="2878645" cy="476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zh-TW" altLang="en-US" dirty="0"/>
              <a:t>等級列表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5115F09-D57D-473D-918D-6C420788C4AE}"/>
              </a:ext>
            </a:extLst>
          </p:cNvPr>
          <p:cNvCxnSpPr>
            <a:cxnSpLocks/>
          </p:cNvCxnSpPr>
          <p:nvPr/>
        </p:nvCxnSpPr>
        <p:spPr>
          <a:xfrm>
            <a:off x="7652228" y="5209843"/>
            <a:ext cx="640080" cy="0"/>
          </a:xfrm>
          <a:prstGeom prst="straightConnector1">
            <a:avLst/>
          </a:prstGeom>
          <a:ln w="381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C22E371-E047-4DB6-85FC-E024F31FBC37}"/>
              </a:ext>
            </a:extLst>
          </p:cNvPr>
          <p:cNvGrpSpPr/>
          <p:nvPr/>
        </p:nvGrpSpPr>
        <p:grpSpPr>
          <a:xfrm>
            <a:off x="8292308" y="4386037"/>
            <a:ext cx="2651208" cy="422290"/>
            <a:chOff x="8292308" y="3894917"/>
            <a:chExt cx="2651208" cy="42229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85FA19C-96DB-4DE9-9A23-D23CF3207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584" y="3898325"/>
              <a:ext cx="416932" cy="41693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036E3BF-7043-4C34-B214-5BB9BD0A6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446" y="3900275"/>
              <a:ext cx="416932" cy="41693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FC7645D-8E17-444E-B486-89D8388A4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877" y="3898325"/>
              <a:ext cx="416932" cy="416932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B95E9AE-F8DB-46E9-B3FF-9CC4DD76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308" y="3894917"/>
              <a:ext cx="416932" cy="416932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E85E64E-EB2D-4F82-BB76-F5820D0CE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8015" y="3894918"/>
              <a:ext cx="416932" cy="416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7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F4C54B-5CC5-4B17-A964-E2D6A90ECF2F}"/>
              </a:ext>
            </a:extLst>
          </p:cNvPr>
          <p:cNvSpPr txBox="1"/>
          <p:nvPr/>
        </p:nvSpPr>
        <p:spPr>
          <a:xfrm>
            <a:off x="648547" y="4888250"/>
            <a:ext cx="5109091" cy="156966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n w="28575">
                  <a:solidFill>
                    <a:srgbClr val="1C8D9C"/>
                  </a:solidFill>
                </a:ln>
                <a:noFill/>
                <a:latin typeface="Noto Sans TC Black" panose="020B0A00000000000000" pitchFamily="34" charset="-120"/>
                <a:ea typeface="Noto Sans TC Black" panose="020B0A00000000000000" pitchFamily="34" charset="-120"/>
                <a:cs typeface="Noto Sans Light" panose="020B0402040504020204" pitchFamily="34"/>
              </a:rPr>
              <a:t>技術架構</a:t>
            </a:r>
          </a:p>
        </p:txBody>
      </p:sp>
    </p:spTree>
    <p:extLst>
      <p:ext uri="{BB962C8B-B14F-4D97-AF65-F5344CB8AC3E}">
        <p14:creationId xmlns:p14="http://schemas.microsoft.com/office/powerpoint/2010/main" val="113910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技術架構總覽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27F61D9-1322-439D-988F-B3B6310F15B5}"/>
              </a:ext>
            </a:extLst>
          </p:cNvPr>
          <p:cNvGrpSpPr/>
          <p:nvPr/>
        </p:nvGrpSpPr>
        <p:grpSpPr>
          <a:xfrm>
            <a:off x="3665418" y="3755054"/>
            <a:ext cx="965611" cy="155057"/>
            <a:chOff x="3840437" y="3755054"/>
            <a:chExt cx="777745" cy="156392"/>
          </a:xfrm>
        </p:grpSpPr>
        <p:cxnSp>
          <p:nvCxnSpPr>
            <p:cNvPr id="9" name="Straight Arrow Connector 3">
              <a:extLst>
                <a:ext uri="{FF2B5EF4-FFF2-40B4-BE49-F238E27FC236}">
                  <a16:creationId xmlns:a16="http://schemas.microsoft.com/office/drawing/2014/main" id="{5C0C398C-25F5-4FD2-94FF-EA6429BA429D}"/>
                </a:ext>
              </a:extLst>
            </p:cNvPr>
            <p:cNvCxnSpPr/>
            <p:nvPr/>
          </p:nvCxnSpPr>
          <p:spPr>
            <a:xfrm>
              <a:off x="3840437" y="3755054"/>
              <a:ext cx="777745" cy="1101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4">
              <a:extLst>
                <a:ext uri="{FF2B5EF4-FFF2-40B4-BE49-F238E27FC236}">
                  <a16:creationId xmlns:a16="http://schemas.microsoft.com/office/drawing/2014/main" id="{28EC0713-317B-412B-9C12-1283CAFFD633}"/>
                </a:ext>
              </a:extLst>
            </p:cNvPr>
            <p:cNvCxnSpPr/>
            <p:nvPr/>
          </p:nvCxnSpPr>
          <p:spPr>
            <a:xfrm flipH="1" flipV="1">
              <a:off x="3840437" y="3910111"/>
              <a:ext cx="777745" cy="133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2" descr="FastAPI">
            <a:extLst>
              <a:ext uri="{FF2B5EF4-FFF2-40B4-BE49-F238E27FC236}">
                <a16:creationId xmlns:a16="http://schemas.microsoft.com/office/drawing/2014/main" id="{12529252-15FB-47F7-A148-EA8F6E9D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57" y="3600390"/>
            <a:ext cx="2304624" cy="83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43EB32F0-94F0-4DF3-AB20-41B985DE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482" y="3109152"/>
            <a:ext cx="1476348" cy="129180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46486344-0373-421A-8664-F0D908DEFACD}"/>
              </a:ext>
            </a:extLst>
          </p:cNvPr>
          <p:cNvGrpSpPr/>
          <p:nvPr/>
        </p:nvGrpSpPr>
        <p:grpSpPr>
          <a:xfrm>
            <a:off x="1084994" y="3683495"/>
            <a:ext cx="2304625" cy="1492751"/>
            <a:chOff x="1115474" y="4366899"/>
            <a:chExt cx="2304625" cy="1492751"/>
          </a:xfrm>
        </p:grpSpPr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F3A60D28-118F-4494-801B-20C35A350223}"/>
                </a:ext>
              </a:extLst>
            </p:cNvPr>
            <p:cNvGrpSpPr/>
            <p:nvPr/>
          </p:nvGrpSpPr>
          <p:grpSpPr>
            <a:xfrm>
              <a:off x="1115474" y="4366899"/>
              <a:ext cx="2304624" cy="1152579"/>
              <a:chOff x="855744" y="2893113"/>
              <a:chExt cx="2304624" cy="1152579"/>
            </a:xfrm>
          </p:grpSpPr>
          <p:pic>
            <p:nvPicPr>
              <p:cNvPr id="20" name="Picture 14">
                <a:extLst>
                  <a:ext uri="{FF2B5EF4-FFF2-40B4-BE49-F238E27FC236}">
                    <a16:creationId xmlns:a16="http://schemas.microsoft.com/office/drawing/2014/main" id="{5B7C6B44-6708-4289-A198-1033A4EDC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955" y="2893113"/>
                <a:ext cx="1906258" cy="635419"/>
              </a:xfrm>
              <a:prstGeom prst="rect">
                <a:avLst/>
              </a:prstGeom>
            </p:spPr>
          </p:pic>
          <p:sp>
            <p:nvSpPr>
              <p:cNvPr id="42" name="TextBox 16">
                <a:extLst>
                  <a:ext uri="{FF2B5EF4-FFF2-40B4-BE49-F238E27FC236}">
                    <a16:creationId xmlns:a16="http://schemas.microsoft.com/office/drawing/2014/main" id="{49EE5737-7A66-460C-B17A-11B7315742BB}"/>
                  </a:ext>
                </a:extLst>
              </p:cNvPr>
              <p:cNvSpPr txBox="1"/>
              <p:nvPr/>
            </p:nvSpPr>
            <p:spPr>
              <a:xfrm>
                <a:off x="855744" y="3676360"/>
                <a:ext cx="2304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Frontend</a:t>
                </a:r>
                <a:endParaRPr lang="zh-TW" altLang="en-US" b="1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p:grpSp>
        <p:sp>
          <p:nvSpPr>
            <p:cNvPr id="27" name="TextBox 21">
              <a:extLst>
                <a:ext uri="{FF2B5EF4-FFF2-40B4-BE49-F238E27FC236}">
                  <a16:creationId xmlns:a16="http://schemas.microsoft.com/office/drawing/2014/main" id="{3BFD1758-A555-4DAE-A1E3-ACDDCE88409E}"/>
                </a:ext>
              </a:extLst>
            </p:cNvPr>
            <p:cNvSpPr txBox="1"/>
            <p:nvPr/>
          </p:nvSpPr>
          <p:spPr>
            <a:xfrm>
              <a:off x="1115475" y="5521096"/>
              <a:ext cx="230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rgbClr val="1C8D9C"/>
                  </a:solidFill>
                </a:rPr>
                <a:t>Localhost 3000</a:t>
              </a:r>
              <a:endParaRPr lang="zh-TW" altLang="en-US" sz="1600" b="1" dirty="0">
                <a:solidFill>
                  <a:srgbClr val="1C8D9C"/>
                </a:solidFill>
              </a:endParaRPr>
            </a:p>
          </p:txBody>
        </p:sp>
      </p:grpSp>
      <p:sp>
        <p:nvSpPr>
          <p:cNvPr id="47" name="TextBox 16">
            <a:extLst>
              <a:ext uri="{FF2B5EF4-FFF2-40B4-BE49-F238E27FC236}">
                <a16:creationId xmlns:a16="http://schemas.microsoft.com/office/drawing/2014/main" id="{A4B62277-D1B6-45B3-BD4D-93528C9F4766}"/>
              </a:ext>
            </a:extLst>
          </p:cNvPr>
          <p:cNvSpPr txBox="1"/>
          <p:nvPr/>
        </p:nvSpPr>
        <p:spPr>
          <a:xfrm>
            <a:off x="4951838" y="4403619"/>
            <a:ext cx="230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Noto Sans TC" panose="020B0500000000000000" pitchFamily="34" charset="-120"/>
                <a:ea typeface="Noto Sans TC" panose="020B0500000000000000" pitchFamily="34" charset="-120"/>
              </a:rPr>
              <a:t>Backend</a:t>
            </a:r>
            <a:endParaRPr lang="zh-TW" altLang="en-US" b="1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CC693A78-20FE-40A4-A277-A0FB6F8E6FE1}"/>
              </a:ext>
            </a:extLst>
          </p:cNvPr>
          <p:cNvSpPr txBox="1"/>
          <p:nvPr/>
        </p:nvSpPr>
        <p:spPr>
          <a:xfrm>
            <a:off x="4951839" y="4774569"/>
            <a:ext cx="230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1C8D9C"/>
                </a:solidFill>
              </a:rPr>
              <a:t>Localhost 8000</a:t>
            </a:r>
            <a:endParaRPr lang="zh-TW" altLang="en-US" sz="1600" b="1" dirty="0">
              <a:solidFill>
                <a:srgbClr val="1C8D9C"/>
              </a:solidFill>
            </a:endParaRP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6415175-4E79-4A4E-A14F-7BBDF8D8A9F0}"/>
              </a:ext>
            </a:extLst>
          </p:cNvPr>
          <p:cNvGrpSpPr/>
          <p:nvPr/>
        </p:nvGrpSpPr>
        <p:grpSpPr>
          <a:xfrm>
            <a:off x="7462338" y="3755054"/>
            <a:ext cx="1247779" cy="153733"/>
            <a:chOff x="3840437" y="3755054"/>
            <a:chExt cx="777745" cy="156392"/>
          </a:xfrm>
        </p:grpSpPr>
        <p:cxnSp>
          <p:nvCxnSpPr>
            <p:cNvPr id="51" name="Straight Arrow Connector 3">
              <a:extLst>
                <a:ext uri="{FF2B5EF4-FFF2-40B4-BE49-F238E27FC236}">
                  <a16:creationId xmlns:a16="http://schemas.microsoft.com/office/drawing/2014/main" id="{1BBAC17B-D6B5-4469-9E20-472C2E333C3C}"/>
                </a:ext>
              </a:extLst>
            </p:cNvPr>
            <p:cNvCxnSpPr/>
            <p:nvPr/>
          </p:nvCxnSpPr>
          <p:spPr>
            <a:xfrm>
              <a:off x="3840437" y="3755054"/>
              <a:ext cx="777745" cy="1101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4">
              <a:extLst>
                <a:ext uri="{FF2B5EF4-FFF2-40B4-BE49-F238E27FC236}">
                  <a16:creationId xmlns:a16="http://schemas.microsoft.com/office/drawing/2014/main" id="{22A7551F-1DFF-42A2-B55A-16D7FB833633}"/>
                </a:ext>
              </a:extLst>
            </p:cNvPr>
            <p:cNvCxnSpPr/>
            <p:nvPr/>
          </p:nvCxnSpPr>
          <p:spPr>
            <a:xfrm flipH="1" flipV="1">
              <a:off x="3840437" y="3910111"/>
              <a:ext cx="777745" cy="133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TextBox 16">
            <a:extLst>
              <a:ext uri="{FF2B5EF4-FFF2-40B4-BE49-F238E27FC236}">
                <a16:creationId xmlns:a16="http://schemas.microsoft.com/office/drawing/2014/main" id="{8DA3399D-82BE-4C9C-B9C6-4066A5E117B6}"/>
              </a:ext>
            </a:extLst>
          </p:cNvPr>
          <p:cNvSpPr txBox="1"/>
          <p:nvPr/>
        </p:nvSpPr>
        <p:spPr>
          <a:xfrm>
            <a:off x="8755738" y="4403619"/>
            <a:ext cx="230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Noto Sans TC" panose="020B0500000000000000" pitchFamily="34" charset="-120"/>
                <a:ea typeface="Noto Sans TC" panose="020B0500000000000000" pitchFamily="34" charset="-120"/>
              </a:rPr>
              <a:t>Database</a:t>
            </a:r>
            <a:endParaRPr lang="zh-TW" altLang="en-US" b="1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ED9BFB71-E66B-4343-BF08-D22E3F47F809}"/>
              </a:ext>
            </a:extLst>
          </p:cNvPr>
          <p:cNvSpPr txBox="1"/>
          <p:nvPr/>
        </p:nvSpPr>
        <p:spPr>
          <a:xfrm>
            <a:off x="8755739" y="4774569"/>
            <a:ext cx="230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1C8D9C"/>
                </a:solidFill>
              </a:rPr>
              <a:t>Localhost 5432</a:t>
            </a:r>
            <a:endParaRPr lang="zh-TW" altLang="en-US" sz="1600" b="1" dirty="0">
              <a:solidFill>
                <a:srgbClr val="1C8D9C"/>
              </a:solidFill>
            </a:endParaRP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E496CA4A-5C9D-46F1-965B-953D6ED55F21}"/>
              </a:ext>
            </a:extLst>
          </p:cNvPr>
          <p:cNvSpPr txBox="1"/>
          <p:nvPr/>
        </p:nvSpPr>
        <p:spPr>
          <a:xfrm>
            <a:off x="3819397" y="3375718"/>
            <a:ext cx="76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Axios</a:t>
            </a:r>
            <a:endParaRPr lang="zh-TW" altLang="en-US" sz="1400" b="1" dirty="0">
              <a:solidFill>
                <a:schemeClr val="bg1">
                  <a:lumMod val="6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id="{90FDB0B1-9E0D-4A07-9888-620DFDD182CA}"/>
              </a:ext>
            </a:extLst>
          </p:cNvPr>
          <p:cNvSpPr txBox="1"/>
          <p:nvPr/>
        </p:nvSpPr>
        <p:spPr>
          <a:xfrm>
            <a:off x="7416716" y="3375718"/>
            <a:ext cx="1339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SQL alchemy</a:t>
            </a:r>
          </a:p>
        </p:txBody>
      </p:sp>
      <p:pic>
        <p:nvPicPr>
          <p:cNvPr id="58" name="Picture 6" descr="Python - 维基百科，自由的百科全书">
            <a:extLst>
              <a:ext uri="{FF2B5EF4-FFF2-40B4-BE49-F238E27FC236}">
                <a16:creationId xmlns:a16="http://schemas.microsoft.com/office/drawing/2014/main" id="{202C9CDF-4601-4110-AA5E-B7FD07B7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68" y="3021388"/>
            <a:ext cx="579002" cy="57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JavaScript 程式設計新手村- 線上教學課程- Hahow 好學校">
            <a:extLst>
              <a:ext uri="{FF2B5EF4-FFF2-40B4-BE49-F238E27FC236}">
                <a16:creationId xmlns:a16="http://schemas.microsoft.com/office/drawing/2014/main" id="{D96DC54E-F866-46E0-AAEC-433D404F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87" y="2951793"/>
            <a:ext cx="577813" cy="5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AutoShape 4" descr="logo">
            <a:extLst>
              <a:ext uri="{FF2B5EF4-FFF2-40B4-BE49-F238E27FC236}">
                <a16:creationId xmlns:a16="http://schemas.microsoft.com/office/drawing/2014/main" id="{3E8319CC-AC6D-45AF-BF86-6DE23CF34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82" name="Picture 10" descr="Ant Design Snippets - Visual Studio Marketplace">
            <a:extLst>
              <a:ext uri="{FF2B5EF4-FFF2-40B4-BE49-F238E27FC236}">
                <a16:creationId xmlns:a16="http://schemas.microsoft.com/office/drawing/2014/main" id="{4AD1E0AE-0507-41B7-B93F-2E7F527D2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86" y="2859699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3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API </a:t>
            </a:r>
            <a:r>
              <a:rPr lang="zh-TW" altLang="en-US" dirty="0"/>
              <a:t>設計過程</a:t>
            </a:r>
          </a:p>
        </p:txBody>
      </p:sp>
      <p:pic>
        <p:nvPicPr>
          <p:cNvPr id="2050" name="Picture 2" descr="https://lh6.googleusercontent.com/mBXNWmCYpWMj8Wj_W7oLIMYYt1E8_Z1rVIqaBHlNNyifiSaw1TiyaqQycYbJPwJfh6-L_IqlDskiNFSpCD0ENAZmchtqcmUMPk-fU3ZedoF2U56Zd3XA2loRtq4vu_qNfSL8CyzDgfI">
            <a:extLst>
              <a:ext uri="{FF2B5EF4-FFF2-40B4-BE49-F238E27FC236}">
                <a16:creationId xmlns:a16="http://schemas.microsoft.com/office/drawing/2014/main" id="{FA59FAC2-0B4D-4425-B5AC-25E3092D6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749" y="1076222"/>
            <a:ext cx="8992501" cy="533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688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API </a:t>
            </a:r>
            <a:r>
              <a:rPr lang="zh-TW" altLang="en-US" dirty="0"/>
              <a:t>設計過程</a:t>
            </a:r>
          </a:p>
        </p:txBody>
      </p:sp>
      <p:pic>
        <p:nvPicPr>
          <p:cNvPr id="2050" name="Picture 2" descr="https://lh6.googleusercontent.com/mBXNWmCYpWMj8Wj_W7oLIMYYt1E8_Z1rVIqaBHlNNyifiSaw1TiyaqQycYbJPwJfh6-L_IqlDskiNFSpCD0ENAZmchtqcmUMPk-fU3ZedoF2U56Zd3XA2loRtq4vu_qNfSL8CyzDgfI">
            <a:extLst>
              <a:ext uri="{FF2B5EF4-FFF2-40B4-BE49-F238E27FC236}">
                <a16:creationId xmlns:a16="http://schemas.microsoft.com/office/drawing/2014/main" id="{FA59FAC2-0B4D-4425-B5AC-25E3092D6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749" y="1076222"/>
            <a:ext cx="8992501" cy="533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D5265145-8968-46C7-9E02-00B3F793B426}"/>
              </a:ext>
            </a:extLst>
          </p:cNvPr>
          <p:cNvGrpSpPr/>
          <p:nvPr/>
        </p:nvGrpSpPr>
        <p:grpSpPr>
          <a:xfrm>
            <a:off x="3581400" y="3236595"/>
            <a:ext cx="1412239" cy="384809"/>
            <a:chOff x="827671" y="5223511"/>
            <a:chExt cx="1374516" cy="384809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09B0B60-0DA0-4016-A71E-A54A8AC8F2C7}"/>
                </a:ext>
              </a:extLst>
            </p:cNvPr>
            <p:cNvSpPr/>
            <p:nvPr/>
          </p:nvSpPr>
          <p:spPr>
            <a:xfrm>
              <a:off x="827671" y="5223511"/>
              <a:ext cx="1374516" cy="384809"/>
            </a:xfrm>
            <a:prstGeom prst="roundRect">
              <a:avLst>
                <a:gd name="adj" fmla="val 50000"/>
              </a:avLst>
            </a:prstGeom>
            <a:solidFill>
              <a:srgbClr val="1C8D9C"/>
            </a:solidFill>
            <a:ln>
              <a:solidFill>
                <a:srgbClr val="1C8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註冊 </a:t>
              </a:r>
              <a:r>
                <a:rPr lang="en-US" altLang="zh-TW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/</a:t>
              </a:r>
              <a:r>
                <a:rPr lang="zh-TW" altLang="en-US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 登入</a:t>
              </a:r>
              <a:endParaRPr lang="en-US" altLang="zh-TW" sz="14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AE3483A5-1836-4E50-AD6E-91A6D1F29B9E}"/>
                </a:ext>
              </a:extLst>
            </p:cNvPr>
            <p:cNvSpPr/>
            <p:nvPr/>
          </p:nvSpPr>
          <p:spPr>
            <a:xfrm>
              <a:off x="880059" y="5278755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1C8D9C"/>
                  </a:solidFill>
                </a:rPr>
                <a:t>1</a:t>
              </a:r>
              <a:endParaRPr lang="zh-TW" altLang="en-US" dirty="0">
                <a:solidFill>
                  <a:srgbClr val="1C8D9C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7FCA66A-04F0-4C01-8D7F-FBC719B3B505}"/>
              </a:ext>
            </a:extLst>
          </p:cNvPr>
          <p:cNvGrpSpPr/>
          <p:nvPr/>
        </p:nvGrpSpPr>
        <p:grpSpPr>
          <a:xfrm>
            <a:off x="2585721" y="5396969"/>
            <a:ext cx="1244600" cy="384809"/>
            <a:chOff x="827672" y="5223511"/>
            <a:chExt cx="1211355" cy="384809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822C1E98-F337-4E2F-9592-C54890BBEE1B}"/>
                </a:ext>
              </a:extLst>
            </p:cNvPr>
            <p:cNvSpPr/>
            <p:nvPr/>
          </p:nvSpPr>
          <p:spPr>
            <a:xfrm>
              <a:off x="827672" y="5223511"/>
              <a:ext cx="1211355" cy="384809"/>
            </a:xfrm>
            <a:prstGeom prst="roundRect">
              <a:avLst>
                <a:gd name="adj" fmla="val 50000"/>
              </a:avLst>
            </a:prstGeom>
            <a:solidFill>
              <a:srgbClr val="1C8D9C"/>
            </a:solidFill>
            <a:ln>
              <a:solidFill>
                <a:srgbClr val="1C8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發起任務</a:t>
              </a:r>
              <a:endParaRPr lang="en-US" altLang="zh-TW" sz="14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FC3E54A-9E1D-4D87-B3E5-27DBDC9A7A4F}"/>
                </a:ext>
              </a:extLst>
            </p:cNvPr>
            <p:cNvSpPr/>
            <p:nvPr/>
          </p:nvSpPr>
          <p:spPr>
            <a:xfrm>
              <a:off x="880059" y="5278755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1C8D9C"/>
                  </a:solidFill>
                </a:rPr>
                <a:t>2</a:t>
              </a:r>
              <a:endParaRPr lang="zh-TW" altLang="en-US" dirty="0">
                <a:solidFill>
                  <a:srgbClr val="1C8D9C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A6921D1-0DDF-4645-B4B9-031E1D576DC0}"/>
              </a:ext>
            </a:extLst>
          </p:cNvPr>
          <p:cNvGrpSpPr/>
          <p:nvPr/>
        </p:nvGrpSpPr>
        <p:grpSpPr>
          <a:xfrm>
            <a:off x="4516118" y="4438605"/>
            <a:ext cx="2311401" cy="384809"/>
            <a:chOff x="827671" y="5223511"/>
            <a:chExt cx="2249660" cy="384809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3DBC7ED9-7FB7-45EF-BB82-B0EFD7104794}"/>
                </a:ext>
              </a:extLst>
            </p:cNvPr>
            <p:cNvSpPr/>
            <p:nvPr/>
          </p:nvSpPr>
          <p:spPr>
            <a:xfrm>
              <a:off x="827671" y="5223511"/>
              <a:ext cx="2249660" cy="384809"/>
            </a:xfrm>
            <a:prstGeom prst="roundRect">
              <a:avLst>
                <a:gd name="adj" fmla="val 50000"/>
              </a:avLst>
            </a:prstGeom>
            <a:solidFill>
              <a:srgbClr val="1C8D9C"/>
            </a:solidFill>
            <a:ln>
              <a:solidFill>
                <a:srgbClr val="1C8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查看刊登中 </a:t>
              </a:r>
              <a:r>
                <a:rPr lang="en-US" altLang="zh-TW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/ </a:t>
              </a:r>
              <a:r>
                <a:rPr lang="zh-TW" altLang="en-US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歷史任務</a:t>
              </a:r>
              <a:endParaRPr lang="en-US" altLang="zh-TW" sz="14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8B35FB9E-139B-45EA-853D-2E39FE3BB7A5}"/>
                </a:ext>
              </a:extLst>
            </p:cNvPr>
            <p:cNvSpPr/>
            <p:nvPr/>
          </p:nvSpPr>
          <p:spPr>
            <a:xfrm>
              <a:off x="880059" y="5278755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1C8D9C"/>
                  </a:solidFill>
                </a:rPr>
                <a:t>3</a:t>
              </a:r>
              <a:endParaRPr lang="zh-TW" altLang="en-US" dirty="0">
                <a:solidFill>
                  <a:srgbClr val="1C8D9C"/>
                </a:solidFill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3782F2F-7938-4399-8E99-2A1163929A37}"/>
              </a:ext>
            </a:extLst>
          </p:cNvPr>
          <p:cNvGrpSpPr/>
          <p:nvPr/>
        </p:nvGrpSpPr>
        <p:grpSpPr>
          <a:xfrm>
            <a:off x="4709159" y="5891485"/>
            <a:ext cx="939802" cy="384809"/>
            <a:chOff x="827672" y="5223511"/>
            <a:chExt cx="914698" cy="384809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E3C920F5-7A7F-4315-B5D8-28B135DFED3B}"/>
                </a:ext>
              </a:extLst>
            </p:cNvPr>
            <p:cNvSpPr/>
            <p:nvPr/>
          </p:nvSpPr>
          <p:spPr>
            <a:xfrm>
              <a:off x="827672" y="5223511"/>
              <a:ext cx="914698" cy="384809"/>
            </a:xfrm>
            <a:prstGeom prst="roundRect">
              <a:avLst>
                <a:gd name="adj" fmla="val 50000"/>
              </a:avLst>
            </a:prstGeom>
            <a:solidFill>
              <a:srgbClr val="1C8D9C"/>
            </a:solidFill>
            <a:ln>
              <a:solidFill>
                <a:srgbClr val="1C8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評分</a:t>
              </a:r>
              <a:endParaRPr lang="en-US" altLang="zh-TW" sz="14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510581DA-0909-4674-AECA-4B427FB92B5F}"/>
                </a:ext>
              </a:extLst>
            </p:cNvPr>
            <p:cNvSpPr/>
            <p:nvPr/>
          </p:nvSpPr>
          <p:spPr>
            <a:xfrm>
              <a:off x="880059" y="5278755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1C8D9C"/>
                  </a:solidFill>
                </a:rPr>
                <a:t>6</a:t>
              </a:r>
              <a:endParaRPr lang="zh-TW" altLang="en-US" dirty="0">
                <a:solidFill>
                  <a:srgbClr val="1C8D9C"/>
                </a:solidFill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095DD7D-296C-4FB1-9294-DC080C473203}"/>
              </a:ext>
            </a:extLst>
          </p:cNvPr>
          <p:cNvGrpSpPr/>
          <p:nvPr/>
        </p:nvGrpSpPr>
        <p:grpSpPr>
          <a:xfrm>
            <a:off x="8021319" y="4865325"/>
            <a:ext cx="1315722" cy="384809"/>
            <a:chOff x="827672" y="5223511"/>
            <a:chExt cx="1280577" cy="384809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7B3E8A2E-D9FB-4B98-B933-1AD4C2572EBF}"/>
                </a:ext>
              </a:extLst>
            </p:cNvPr>
            <p:cNvSpPr/>
            <p:nvPr/>
          </p:nvSpPr>
          <p:spPr>
            <a:xfrm>
              <a:off x="827672" y="5223511"/>
              <a:ext cx="1280577" cy="384809"/>
            </a:xfrm>
            <a:prstGeom prst="roundRect">
              <a:avLst>
                <a:gd name="adj" fmla="val 50000"/>
              </a:avLst>
            </a:prstGeom>
            <a:solidFill>
              <a:srgbClr val="1C8D9C"/>
            </a:solidFill>
            <a:ln>
              <a:solidFill>
                <a:srgbClr val="1C8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應徵任務</a:t>
              </a:r>
              <a:endParaRPr lang="en-US" altLang="zh-TW" sz="14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83E398B6-FA98-415F-B7A4-142A0553E184}"/>
                </a:ext>
              </a:extLst>
            </p:cNvPr>
            <p:cNvSpPr/>
            <p:nvPr/>
          </p:nvSpPr>
          <p:spPr>
            <a:xfrm>
              <a:off x="880059" y="5278755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1C8D9C"/>
                  </a:solidFill>
                </a:rPr>
                <a:t>4</a:t>
              </a:r>
              <a:endParaRPr lang="zh-TW" altLang="en-US" dirty="0">
                <a:solidFill>
                  <a:srgbClr val="1C8D9C"/>
                </a:solidFill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31E6D1C-F14C-4400-B8F9-7753E4B91BE7}"/>
              </a:ext>
            </a:extLst>
          </p:cNvPr>
          <p:cNvGrpSpPr/>
          <p:nvPr/>
        </p:nvGrpSpPr>
        <p:grpSpPr>
          <a:xfrm>
            <a:off x="1071879" y="4124377"/>
            <a:ext cx="1762762" cy="384809"/>
            <a:chOff x="827672" y="5223511"/>
            <a:chExt cx="1715676" cy="384809"/>
          </a:xfrm>
        </p:grpSpPr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6CD8722A-7F55-4D12-B041-5B41F72E89D0}"/>
                </a:ext>
              </a:extLst>
            </p:cNvPr>
            <p:cNvSpPr/>
            <p:nvPr/>
          </p:nvSpPr>
          <p:spPr>
            <a:xfrm>
              <a:off x="827672" y="5223511"/>
              <a:ext cx="1715676" cy="384809"/>
            </a:xfrm>
            <a:prstGeom prst="roundRect">
              <a:avLst>
                <a:gd name="adj" fmla="val 50000"/>
              </a:avLst>
            </a:prstGeom>
            <a:solidFill>
              <a:srgbClr val="1C8D9C"/>
            </a:solidFill>
            <a:ln>
              <a:solidFill>
                <a:srgbClr val="1C8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接受 </a:t>
              </a:r>
              <a:r>
                <a:rPr lang="en-US" altLang="zh-TW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/ </a:t>
              </a:r>
              <a:r>
                <a:rPr lang="zh-TW" altLang="en-US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拒絕任務</a:t>
              </a:r>
              <a:endParaRPr lang="en-US" altLang="zh-TW" sz="14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479B2D5D-A758-4036-9EE2-62857918FD31}"/>
                </a:ext>
              </a:extLst>
            </p:cNvPr>
            <p:cNvSpPr/>
            <p:nvPr/>
          </p:nvSpPr>
          <p:spPr>
            <a:xfrm>
              <a:off x="880059" y="5278755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1C8D9C"/>
                  </a:solidFill>
                </a:rPr>
                <a:t>5</a:t>
              </a:r>
              <a:endParaRPr lang="zh-TW" altLang="en-US" dirty="0">
                <a:solidFill>
                  <a:srgbClr val="1C8D9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057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48ABE02A-621B-4F56-9C30-F20B30D6B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295" y="2617502"/>
            <a:ext cx="4058996" cy="13518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API </a:t>
            </a:r>
            <a:r>
              <a:rPr lang="zh-TW" altLang="en-US" dirty="0"/>
              <a:t>設計過程</a:t>
            </a:r>
          </a:p>
        </p:txBody>
      </p:sp>
      <p:pic>
        <p:nvPicPr>
          <p:cNvPr id="2050" name="Picture 2" descr="https://lh6.googleusercontent.com/mBXNWmCYpWMj8Wj_W7oLIMYYt1E8_Z1rVIqaBHlNNyifiSaw1TiyaqQycYbJPwJfh6-L_IqlDskiNFSpCD0ENAZmchtqcmUMPk-fU3ZedoF2U56Zd3XA2loRtq4vu_qNfSL8CyzDgfI">
            <a:extLst>
              <a:ext uri="{FF2B5EF4-FFF2-40B4-BE49-F238E27FC236}">
                <a16:creationId xmlns:a16="http://schemas.microsoft.com/office/drawing/2014/main" id="{FA59FAC2-0B4D-4425-B5AC-25E3092D6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39" y="2117281"/>
            <a:ext cx="4511942" cy="26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8D9D0E-B267-4CFE-9E93-67A2ED90E836}"/>
              </a:ext>
            </a:extLst>
          </p:cNvPr>
          <p:cNvSpPr txBox="1"/>
          <p:nvPr/>
        </p:nvSpPr>
        <p:spPr>
          <a:xfrm>
            <a:off x="2058279" y="5459318"/>
            <a:ext cx="1826141" cy="744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功能發想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3D31ABE-6B1F-41D1-BB0B-7D76DCFCD89A}"/>
              </a:ext>
            </a:extLst>
          </p:cNvPr>
          <p:cNvSpPr txBox="1"/>
          <p:nvPr/>
        </p:nvSpPr>
        <p:spPr>
          <a:xfrm>
            <a:off x="8606284" y="5459319"/>
            <a:ext cx="1745991" cy="744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API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 設計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B83FDB8-A7BB-4974-A5F2-A351E531C1E3}"/>
              </a:ext>
            </a:extLst>
          </p:cNvPr>
          <p:cNvCxnSpPr>
            <a:cxnSpLocks/>
          </p:cNvCxnSpPr>
          <p:nvPr/>
        </p:nvCxnSpPr>
        <p:spPr>
          <a:xfrm>
            <a:off x="5667492" y="3735344"/>
            <a:ext cx="885708" cy="0"/>
          </a:xfrm>
          <a:prstGeom prst="straightConnector1">
            <a:avLst/>
          </a:prstGeom>
          <a:ln w="76200">
            <a:solidFill>
              <a:srgbClr val="1C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https://lh5.googleusercontent.com/x8SJHhNFse3WZNqWMMcQNz9z5-JFoOBJSvEV5OkPrmPxP9cfW-BJj1vF5UYVrS4FU7q7z5KMUl5HqGnHeI7EYDc_8NQ4se2GfWv2sDDsM65ncDJSSHro0Xf8lE63wR5ses-dy2XV0rQ">
            <a:extLst>
              <a:ext uri="{FF2B5EF4-FFF2-40B4-BE49-F238E27FC236}">
                <a16:creationId xmlns:a16="http://schemas.microsoft.com/office/drawing/2014/main" id="{8BD3C946-4E7A-4D2F-9F8B-C96E5D92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80" y="1336006"/>
            <a:ext cx="4840226" cy="141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a61oXP_7mweE1Gv1h33If3iXszYqr06-vdk7fu2agffCAUJ7Sb1jgjDYo0b5R6KV5_YkHIPBy2kp9qSQv_xIWmrpkgEf0p851hj9GIYOZY1nuMBvdgycUkirrWSed6e5QHC7dQnnXuE">
            <a:extLst>
              <a:ext uri="{FF2B5EF4-FFF2-40B4-BE49-F238E27FC236}">
                <a16:creationId xmlns:a16="http://schemas.microsoft.com/office/drawing/2014/main" id="{1758AAE1-37E6-4A0E-BECE-6642D5CEE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911" y="1670040"/>
            <a:ext cx="3640995" cy="35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IzSWz_Z9IMTqq3NdI_veUoHLWpFaB12hF_ev8VBeY1Jccfwydf_HJBCkoGK6me-6wBV9e13CAHxB-ck3zWs5RtZveokmObMvI74RGZSMQbZMoqCBPSVuVcpy9AzffzDqjrLYp74686s">
            <a:extLst>
              <a:ext uri="{FF2B5EF4-FFF2-40B4-BE49-F238E27FC236}">
                <a16:creationId xmlns:a16="http://schemas.microsoft.com/office/drawing/2014/main" id="{767287B0-26F6-47FD-BA8F-6360E5BA0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346" y="2750841"/>
            <a:ext cx="4678680" cy="21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15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API </a:t>
            </a:r>
            <a:r>
              <a:rPr lang="zh-TW" altLang="en-US" dirty="0"/>
              <a:t>類別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7260A3-1F2D-4383-820B-1CB13B18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39" y="1977611"/>
            <a:ext cx="10101121" cy="33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5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功能一：註冊 </a:t>
            </a:r>
            <a:r>
              <a:rPr lang="en-US" altLang="zh-TW" dirty="0"/>
              <a:t>/</a:t>
            </a:r>
            <a:r>
              <a:rPr lang="zh-TW" altLang="en-US" dirty="0"/>
              <a:t> 登入</a:t>
            </a:r>
          </a:p>
        </p:txBody>
      </p:sp>
      <p:pic>
        <p:nvPicPr>
          <p:cNvPr id="4098" name="Picture 2" descr="https://lh5.googleusercontent.com/L8S-xaNj-KQQap2IzUNKJq08TGMthqcy8t-P-1z85owCF_HA25dAJciYZBl-30Ojf9L7yY4bMtTXHgz71vhI8RgXUrOFzvSDqf4lGsaDiR9d3EJ_xsIFN2Fpbt1a5XdT9X_1Z43Fm08">
            <a:extLst>
              <a:ext uri="{FF2B5EF4-FFF2-40B4-BE49-F238E27FC236}">
                <a16:creationId xmlns:a16="http://schemas.microsoft.com/office/drawing/2014/main" id="{C01CC2DF-F285-45CB-90D1-A0059FD45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92" y="1651282"/>
            <a:ext cx="5504103" cy="38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6.googleusercontent.com/tt1EBuEJSTRvEpWOzEklQ1uHZPvCBA0Zo2f9f5whqUOBP7rlc90koHoDzzfWQuiDiFId3_ISQOzSnQJwgt3EZbAzfKcShs2XXp1VYkjqCUbnucU1kFQ6VoAsO_gaP2miYT1JsAbwaC0">
            <a:extLst>
              <a:ext uri="{FF2B5EF4-FFF2-40B4-BE49-F238E27FC236}">
                <a16:creationId xmlns:a16="http://schemas.microsoft.com/office/drawing/2014/main" id="{88310820-7B1B-499B-A31C-E90362B0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90" y="3169982"/>
            <a:ext cx="4808979" cy="25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27CB8D-77FC-48C2-8D81-AFD0C4B8D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839" b="-2965"/>
          <a:stretch/>
        </p:blipFill>
        <p:spPr>
          <a:xfrm>
            <a:off x="8522988" y="4299977"/>
            <a:ext cx="3669012" cy="6212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46F0AD-4E88-47FF-A23A-79689A998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988" y="5355105"/>
            <a:ext cx="3669012" cy="62120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AC6A25-2705-4B77-A557-B8A26650A770}"/>
              </a:ext>
            </a:extLst>
          </p:cNvPr>
          <p:cNvSpPr txBox="1"/>
          <p:nvPr/>
        </p:nvSpPr>
        <p:spPr>
          <a:xfrm>
            <a:off x="8606284" y="4921185"/>
            <a:ext cx="1441420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讓單一成員登入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FFECC8-DE1E-44A3-A0BF-DC4202C7733A}"/>
              </a:ext>
            </a:extLst>
          </p:cNvPr>
          <p:cNvSpPr txBox="1"/>
          <p:nvPr/>
        </p:nvSpPr>
        <p:spPr>
          <a:xfrm>
            <a:off x="8606284" y="3817707"/>
            <a:ext cx="1082348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建立新成員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4421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2963CE8-2964-44DB-BCE9-8C0B06D06F26}"/>
              </a:ext>
            </a:extLst>
          </p:cNvPr>
          <p:cNvCxnSpPr>
            <a:cxnSpLocks/>
          </p:cNvCxnSpPr>
          <p:nvPr/>
        </p:nvCxnSpPr>
        <p:spPr>
          <a:xfrm>
            <a:off x="0" y="5787342"/>
            <a:ext cx="12292314" cy="0"/>
          </a:xfrm>
          <a:prstGeom prst="line">
            <a:avLst/>
          </a:prstGeom>
          <a:ln w="76200">
            <a:solidFill>
              <a:srgbClr val="1C8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7B0CBAC-49BA-4860-A898-3219CA472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77" y="6050386"/>
            <a:ext cx="1453587" cy="58190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08:00</a:t>
            </a:r>
            <a:endParaRPr lang="zh-TW" altLang="en-US" dirty="0">
              <a:solidFill>
                <a:srgbClr val="1C8D9C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5501F5-0F4B-4D52-954C-9F43A78D9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2" y="3715624"/>
            <a:ext cx="1539279" cy="153927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940F581-77D9-4383-87EA-92334B3E2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327" y="3553730"/>
            <a:ext cx="1828496" cy="182849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ED1CAC3-23DA-44BB-B6FD-52AD5B242A1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35" y="4253918"/>
            <a:ext cx="1128308" cy="112830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6A6537-7FE1-49CB-81F0-BEAC591B975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1" y="689962"/>
            <a:ext cx="773077" cy="773077"/>
          </a:xfrm>
          <a:prstGeom prst="rect">
            <a:avLst/>
          </a:prstGeom>
        </p:spPr>
      </p:pic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E2BF5010-D917-493B-84FE-DF1D68B10DDF}"/>
              </a:ext>
            </a:extLst>
          </p:cNvPr>
          <p:cNvSpPr/>
          <p:nvPr/>
        </p:nvSpPr>
        <p:spPr>
          <a:xfrm>
            <a:off x="2500132" y="4799636"/>
            <a:ext cx="6686337" cy="559515"/>
          </a:xfrm>
          <a:custGeom>
            <a:avLst/>
            <a:gdLst>
              <a:gd name="connsiteX0" fmla="*/ 0 w 6686337"/>
              <a:gd name="connsiteY0" fmla="*/ 165903 h 559515"/>
              <a:gd name="connsiteX1" fmla="*/ 1713053 w 6686337"/>
              <a:gd name="connsiteY1" fmla="*/ 559442 h 559515"/>
              <a:gd name="connsiteX2" fmla="*/ 3599726 w 6686337"/>
              <a:gd name="connsiteY2" fmla="*/ 200627 h 559515"/>
              <a:gd name="connsiteX3" fmla="*/ 5127584 w 6686337"/>
              <a:gd name="connsiteY3" fmla="*/ 408972 h 559515"/>
              <a:gd name="connsiteX4" fmla="*/ 6470248 w 6686337"/>
              <a:gd name="connsiteY4" fmla="*/ 27007 h 559515"/>
              <a:gd name="connsiteX5" fmla="*/ 6667017 w 6686337"/>
              <a:gd name="connsiteY5" fmla="*/ 61731 h 55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86337" h="559515">
                <a:moveTo>
                  <a:pt x="0" y="165903"/>
                </a:moveTo>
                <a:cubicBezTo>
                  <a:pt x="556549" y="359779"/>
                  <a:pt x="1113099" y="553655"/>
                  <a:pt x="1713053" y="559442"/>
                </a:cubicBezTo>
                <a:cubicBezTo>
                  <a:pt x="2313007" y="565229"/>
                  <a:pt x="3030638" y="225705"/>
                  <a:pt x="3599726" y="200627"/>
                </a:cubicBezTo>
                <a:cubicBezTo>
                  <a:pt x="4168815" y="175549"/>
                  <a:pt x="4649164" y="437909"/>
                  <a:pt x="5127584" y="408972"/>
                </a:cubicBezTo>
                <a:cubicBezTo>
                  <a:pt x="5606004" y="380035"/>
                  <a:pt x="6213676" y="84880"/>
                  <a:pt x="6470248" y="27007"/>
                </a:cubicBezTo>
                <a:cubicBezTo>
                  <a:pt x="6726820" y="-30866"/>
                  <a:pt x="6696918" y="15432"/>
                  <a:pt x="6667017" y="61731"/>
                </a:cubicBez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759C9E0-CAD5-4CFD-B650-C17983A8E0BD}"/>
              </a:ext>
            </a:extLst>
          </p:cNvPr>
          <p:cNvCxnSpPr/>
          <p:nvPr/>
        </p:nvCxnSpPr>
        <p:spPr>
          <a:xfrm flipV="1">
            <a:off x="787231" y="5943600"/>
            <a:ext cx="1496433" cy="6886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42E8A250-C8FF-46E1-AF0D-BC62F2C336DA}"/>
              </a:ext>
            </a:extLst>
          </p:cNvPr>
          <p:cNvSpPr txBox="1">
            <a:spLocks/>
          </p:cNvSpPr>
          <p:nvPr/>
        </p:nvSpPr>
        <p:spPr>
          <a:xfrm>
            <a:off x="2500132" y="6050386"/>
            <a:ext cx="1453587" cy="5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07:00</a:t>
            </a:r>
            <a:endParaRPr lang="zh-TW" altLang="en-US" dirty="0">
              <a:solidFill>
                <a:srgbClr val="1C8D9C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393C977B-B17A-4E92-87CC-DD30476BA6E0}"/>
              </a:ext>
            </a:extLst>
          </p:cNvPr>
          <p:cNvSpPr txBox="1">
            <a:spLocks/>
          </p:cNvSpPr>
          <p:nvPr/>
        </p:nvSpPr>
        <p:spPr>
          <a:xfrm>
            <a:off x="9412781" y="6050386"/>
            <a:ext cx="1453587" cy="5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08:00</a:t>
            </a:r>
            <a:endParaRPr lang="zh-TW" altLang="en-US" dirty="0">
              <a:solidFill>
                <a:srgbClr val="1C8D9C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67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66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larm-clock-bell-ringing-sound-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功能二：發起任務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AC6A25-2705-4B77-A557-B8A26650A770}"/>
              </a:ext>
            </a:extLst>
          </p:cNvPr>
          <p:cNvSpPr txBox="1"/>
          <p:nvPr/>
        </p:nvSpPr>
        <p:spPr>
          <a:xfrm>
            <a:off x="7935907" y="3428999"/>
            <a:ext cx="3057247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發起任務（下為四種不同任務類型）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8194" name="Picture 2" descr="https://lh4.googleusercontent.com/lf96ldjPp4B9bPHx2q2mjSzzzdcfUb4ub_YauKdxf4SrpE9k3bCendkQDLqBpqIg9ElqFheTKC_wZoMU8az-uGpqTfYBfdfkwlt8slJtlW84Ysia_IPNTtazmvxe56pGXAjjrm9k3RU">
            <a:extLst>
              <a:ext uri="{FF2B5EF4-FFF2-40B4-BE49-F238E27FC236}">
                <a16:creationId xmlns:a16="http://schemas.microsoft.com/office/drawing/2014/main" id="{E192E736-24F0-4E84-9F29-0ED00B961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15" y="2184194"/>
            <a:ext cx="7308951" cy="248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FECAB09-7DBB-495E-A971-3F887DC55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55" b="93210" l="1037" r="98288">
                        <a14:foregroundMark x1="5633" y1="8410" x2="73006" y2="12654"/>
                        <a14:foregroundMark x1="73006" y1="12654" x2="85399" y2="12037"/>
                        <a14:foregroundMark x1="85399" y1="12037" x2="89725" y2="12037"/>
                        <a14:foregroundMark x1="89725" y1="12037" x2="91798" y2="11806"/>
                        <a14:foregroundMark x1="5858" y1="38657" x2="37224" y2="36034"/>
                        <a14:foregroundMark x1="37224" y1="36034" x2="85669" y2="38889"/>
                        <a14:foregroundMark x1="85669" y1="38889" x2="94142" y2="38426"/>
                        <a14:foregroundMark x1="2749" y1="65741" x2="45516" y2="61806"/>
                        <a14:foregroundMark x1="45516" y1="61806" x2="86480" y2="62423"/>
                        <a14:foregroundMark x1="86480" y1="62423" x2="95448" y2="60648"/>
                        <a14:foregroundMark x1="4957" y1="89352" x2="48896" y2="91358"/>
                        <a14:foregroundMark x1="48896" y1="91358" x2="78188" y2="89352"/>
                        <a14:foregroundMark x1="78188" y1="89352" x2="83731" y2="89352"/>
                        <a14:foregroundMark x1="83731" y1="89352" x2="88148" y2="87809"/>
                        <a14:foregroundMark x1="88148" y1="87809" x2="88148" y2="87809"/>
                        <a14:foregroundMark x1="4461" y1="58256" x2="16269" y2="58256"/>
                        <a14:foregroundMark x1="16269" y1="58256" x2="23299" y2="58025"/>
                        <a14:foregroundMark x1="23299" y1="58025" x2="40649" y2="58410"/>
                        <a14:foregroundMark x1="40649" y1="58410" x2="55836" y2="57562"/>
                        <a14:foregroundMark x1="55836" y1="57562" x2="77242" y2="58873"/>
                        <a14:foregroundMark x1="77242" y1="58873" x2="88959" y2="57793"/>
                        <a14:foregroundMark x1="88959" y1="57793" x2="93601" y2="57793"/>
                        <a14:foregroundMark x1="6670" y1="68904" x2="21046" y2="68210"/>
                        <a14:foregroundMark x1="21046" y1="68210" x2="62461" y2="68441"/>
                        <a14:foregroundMark x1="62461" y1="68441" x2="73321" y2="67130"/>
                        <a14:foregroundMark x1="73321" y1="67130" x2="84452" y2="67747"/>
                        <a14:foregroundMark x1="84452" y1="67747" x2="91663" y2="67593"/>
                        <a14:foregroundMark x1="91663" y1="67593" x2="98288" y2="67747"/>
                        <a14:foregroundMark x1="6129" y1="95525" x2="38621" y2="90741"/>
                        <a14:foregroundMark x1="38621" y1="90741" x2="48130" y2="82022"/>
                        <a14:foregroundMark x1="48130" y1="82022" x2="68139" y2="83333"/>
                        <a14:foregroundMark x1="68139" y1="83333" x2="79676" y2="82253"/>
                        <a14:foregroundMark x1="79676" y1="82253" x2="92384" y2="84105"/>
                        <a14:foregroundMark x1="92384" y1="84105" x2="96079" y2="91127"/>
                        <a14:foregroundMark x1="96079" y1="91127" x2="4191" y2="80478"/>
                        <a14:foregroundMark x1="4191" y1="80478" x2="6399" y2="93364"/>
                        <a14:foregroundMark x1="22758" y1="5093" x2="42632" y2="6019"/>
                        <a14:foregroundMark x1="42632" y1="6019" x2="50608" y2="5787"/>
                        <a14:foregroundMark x1="50608" y1="5787" x2="94006" y2="9028"/>
                        <a14:foregroundMark x1="94006" y1="9028" x2="97882" y2="8025"/>
                        <a14:foregroundMark x1="32357" y1="3009" x2="33078" y2="3318"/>
                        <a14:foregroundMark x1="28391" y1="16358" x2="37584" y2="16435"/>
                        <a14:foregroundMark x1="37584" y1="16435" x2="47769" y2="16358"/>
                        <a14:foregroundMark x1="47769" y1="16358" x2="59036" y2="17207"/>
                        <a14:foregroundMark x1="5768" y1="19907" x2="13429" y2="18519"/>
                        <a14:foregroundMark x1="13429" y1="18519" x2="21947" y2="18519"/>
                        <a14:foregroundMark x1="11897" y1="10957" x2="14151" y2="11960"/>
                        <a14:foregroundMark x1="5498" y1="4012" x2="15052" y2="4552"/>
                        <a14:foregroundMark x1="11311" y1="45370" x2="18522" y2="45525"/>
                        <a14:foregroundMark x1="13880" y1="70910" x2="20279" y2="70910"/>
                        <a14:foregroundMark x1="24831" y1="43210" x2="61154" y2="39969"/>
                        <a14:foregroundMark x1="61154" y1="39969" x2="72690" y2="39969"/>
                        <a14:foregroundMark x1="72690" y1="39969" x2="77738" y2="39815"/>
                        <a14:foregroundMark x1="77738" y1="39815" x2="96981" y2="40123"/>
                        <a14:foregroundMark x1="18792" y1="29707" x2="4281" y2="29552"/>
                        <a14:foregroundMark x1="4281" y1="29552" x2="1712" y2="35957"/>
                        <a14:foregroundMark x1="1712" y1="35957" x2="2343" y2="45062"/>
                        <a14:foregroundMark x1="1037" y1="71914" x2="1037" y2="71914"/>
                        <a14:foregroundMark x1="2434" y1="71373" x2="2434" y2="71373"/>
                        <a14:foregroundMark x1="1262" y1="69522" x2="1848" y2="60880"/>
                        <a14:foregroundMark x1="1848" y1="56867" x2="5723" y2="54707"/>
                        <a14:foregroundMark x1="5723" y1="54707" x2="8337" y2="55324"/>
                        <a14:backgroundMark x1="25192" y1="24691" x2="36052" y2="24228"/>
                        <a14:backgroundMark x1="36052" y1="24228" x2="41685" y2="24460"/>
                        <a14:backgroundMark x1="14376" y1="49074" x2="20955" y2="50617"/>
                        <a14:backgroundMark x1="5183" y1="1157" x2="6760" y2="11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5907" y="3806538"/>
            <a:ext cx="4262690" cy="24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44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https://lh3.googleusercontent.com/3rREU_hn9lxm4XGEb3yw5WyS8Ml73yFxTR9BI3bJsgaA9GTKnfXq6yQzeDxlufTLC530EdYWgs2CDfgvGwueBV-3EI_oUw40v300O6ZFliW5U97KiMJvoux8mg9pN1o1OpaLzMiSXUo">
            <a:extLst>
              <a:ext uri="{FF2B5EF4-FFF2-40B4-BE49-F238E27FC236}">
                <a16:creationId xmlns:a16="http://schemas.microsoft.com/office/drawing/2014/main" id="{941C41D2-9D87-47A1-9A9F-414F81E76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4" y="1473723"/>
            <a:ext cx="6397625" cy="165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5.googleusercontent.com/mtBxxEavrXBav1N7rmY6yaWGExBGAE1aaJo_naLgTeVSUBpHPQaa97687uyQW6Wm-uGIliqISz3YFpl9C8jptP_WgLC0XOHQQzFdkMkDf56Dr-bwyxA-buv8SdKtVYebrQZzaX0vwKA">
            <a:extLst>
              <a:ext uri="{FF2B5EF4-FFF2-40B4-BE49-F238E27FC236}">
                <a16:creationId xmlns:a16="http://schemas.microsoft.com/office/drawing/2014/main" id="{3756E85B-C0CC-456E-BD3A-FAC84D485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4" y="2128245"/>
            <a:ext cx="6397625" cy="13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158750"/>
            <a:ext cx="8285009" cy="511175"/>
          </a:xfrm>
        </p:spPr>
        <p:txBody>
          <a:bodyPr>
            <a:normAutofit/>
          </a:bodyPr>
          <a:lstStyle/>
          <a:p>
            <a:r>
              <a:rPr lang="zh-TW" altLang="en-US" dirty="0"/>
              <a:t>功能三：查看刊登中任務、個人發起中任務及歷史任務</a:t>
            </a:r>
          </a:p>
        </p:txBody>
      </p:sp>
      <p:pic>
        <p:nvPicPr>
          <p:cNvPr id="9218" name="Picture 2" descr="https://lh3.googleusercontent.com/niEPpmDH1nu_WvtKjjrebyTi_XEyWeE4eCum9Q1c6GWNtOxhgHOIc7VUzM7IEoJeV9Q4NC8hyospehJ441Ls44_gmdK9uCCX6y7aNFWvv-5aTFCxaQsbpoYIAF7mlxqwZwPeABkATSk">
            <a:extLst>
              <a:ext uri="{FF2B5EF4-FFF2-40B4-BE49-F238E27FC236}">
                <a16:creationId xmlns:a16="http://schemas.microsoft.com/office/drawing/2014/main" id="{5C9722E8-B5E1-4C67-9771-791BE7801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" y="2503769"/>
            <a:ext cx="6397625" cy="241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63C574-4BF7-49B3-B05E-4CA05C5CF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185" y="3773530"/>
            <a:ext cx="5123814" cy="5191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333CD6-CB3D-4753-98DA-E263EAC319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78" b="90698" l="1088" r="99796">
                        <a14:foregroundMark x1="1462" y1="22425" x2="28110" y2="23422"/>
                        <a14:foregroundMark x1="28110" y1="23422" x2="36982" y2="22924"/>
                        <a14:foregroundMark x1="36982" y1="22924" x2="46431" y2="22924"/>
                        <a14:foregroundMark x1="46431" y1="22924" x2="82733" y2="19934"/>
                        <a14:foregroundMark x1="82733" y1="19934" x2="99932" y2="21096"/>
                        <a14:foregroundMark x1="1088" y1="77907" x2="74643" y2="81561"/>
                        <a14:foregroundMark x1="74643" y1="81561" x2="97247" y2="77907"/>
                        <a14:foregroundMark x1="97247" y1="77907" x2="99830" y2="77907"/>
                        <a14:foregroundMark x1="2957" y1="62126" x2="13460" y2="58970"/>
                        <a14:foregroundMark x1="13460" y1="58970" x2="75357" y2="69934"/>
                        <a14:foregroundMark x1="75357" y1="69934" x2="98165" y2="65116"/>
                        <a14:foregroundMark x1="98165" y1="65116" x2="98436" y2="65116"/>
                        <a14:foregroundMark x1="1835" y1="91362" x2="18831" y2="93854"/>
                        <a14:foregroundMark x1="18831" y1="93854" x2="25595" y2="93189"/>
                        <a14:foregroundMark x1="25595" y1="93189" x2="35690" y2="93189"/>
                        <a14:foregroundMark x1="35690" y1="93189" x2="46091" y2="92691"/>
                        <a14:foregroundMark x1="46091" y1="92691" x2="71482" y2="92691"/>
                        <a14:foregroundMark x1="71482" y1="92691" x2="85112" y2="91362"/>
                        <a14:foregroundMark x1="85112" y1="91362" x2="94935" y2="92691"/>
                        <a14:foregroundMark x1="94935" y1="92691" x2="99014" y2="90698"/>
                        <a14:foregroundMark x1="99014" y1="90698" x2="99184" y2="90199"/>
                        <a14:foregroundMark x1="1700" y1="6478" x2="4105" y2="3959"/>
                        <a14:foregroundMark x1="18198" y1="3837" x2="64922" y2="15615"/>
                        <a14:foregroundMark x1="64922" y1="15615" x2="71108" y2="15116"/>
                        <a14:foregroundMark x1="71108" y1="15116" x2="75629" y2="15116"/>
                        <a14:foregroundMark x1="75629" y1="15116" x2="82699" y2="8970"/>
                        <a14:foregroundMark x1="4317" y1="34551" x2="36506" y2="39535"/>
                        <a14:foregroundMark x1="36506" y1="39535" x2="72808" y2="28405"/>
                        <a14:foregroundMark x1="72808" y1="28405" x2="81373" y2="28405"/>
                        <a14:foregroundMark x1="81373" y1="28405" x2="93712" y2="26578"/>
                        <a14:foregroundMark x1="9075" y1="37708" x2="4487" y2="36379"/>
                        <a14:foregroundMark x1="4487" y1="36379" x2="1564" y2="22425"/>
                        <a14:foregroundMark x1="1564" y1="22425" x2="1326" y2="18771"/>
                        <a14:foregroundMark x1="4555" y1="6478" x2="19680" y2="7641"/>
                        <a14:backgroundMark x1="680" y1="2159" x2="680" y2="2159"/>
                        <a14:backgroundMark x1="2447" y1="997" x2="21516" y2="831"/>
                        <a14:backgroundMark x1="21516" y1="831" x2="97961" y2="997"/>
                        <a14:backgroundMark x1="1564" y1="49834" x2="8056" y2="48007"/>
                        <a14:backgroundMark x1="8056" y1="48007" x2="30184" y2="50997"/>
                        <a14:backgroundMark x1="33685" y1="50997" x2="37797" y2="49834"/>
                        <a14:backgroundMark x1="37797" y1="49834" x2="62576" y2="49834"/>
                        <a14:backgroundMark x1="64684" y1="49834" x2="84942" y2="50997"/>
                        <a14:backgroundMark x1="85962" y1="50997" x2="90177" y2="50997"/>
                        <a14:backgroundMark x1="90177" y1="50997" x2="98572" y2="48671"/>
                        <a14:backgroundMark x1="98572" y1="48671" x2="99932" y2="48671"/>
                        <a14:backgroundMark x1="98572" y1="332" x2="98572" y2="332"/>
                      </a14:backgroundRemoval>
                    </a14:imgEffect>
                  </a14:imgLayer>
                </a14:imgProps>
              </a:ext>
            </a:extLst>
          </a:blip>
          <a:srcRect t="48045"/>
          <a:stretch/>
        </p:blipFill>
        <p:spPr>
          <a:xfrm>
            <a:off x="7068185" y="5719654"/>
            <a:ext cx="5939486" cy="63144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36FD85-E7DF-4714-AF99-E87BC7452604}"/>
              </a:ext>
            </a:extLst>
          </p:cNvPr>
          <p:cNvSpPr txBox="1"/>
          <p:nvPr/>
        </p:nvSpPr>
        <p:spPr>
          <a:xfrm>
            <a:off x="7068185" y="3368962"/>
            <a:ext cx="1800493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取得所有進行中任務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40FB184-E7A7-4CA0-A172-67A5DE6EE047}"/>
              </a:ext>
            </a:extLst>
          </p:cNvPr>
          <p:cNvSpPr txBox="1"/>
          <p:nvPr/>
        </p:nvSpPr>
        <p:spPr>
          <a:xfrm>
            <a:off x="7068185" y="4319703"/>
            <a:ext cx="3057247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取得特定成員發起過的所有歷史任務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11F28DA-3CA7-4BB1-BC0A-EED166F09A35}"/>
              </a:ext>
            </a:extLst>
          </p:cNvPr>
          <p:cNvSpPr txBox="1"/>
          <p:nvPr/>
        </p:nvSpPr>
        <p:spPr>
          <a:xfrm>
            <a:off x="7068185" y="5347318"/>
            <a:ext cx="2698175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取得特定成員發起中的所有任務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F85BE87-9604-4DF4-89DB-6EEA90605F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78" b="90698" l="1088" r="99796">
                        <a14:foregroundMark x1="1462" y1="22425" x2="28110" y2="23422"/>
                        <a14:foregroundMark x1="28110" y1="23422" x2="36982" y2="22924"/>
                        <a14:foregroundMark x1="36982" y1="22924" x2="46431" y2="22924"/>
                        <a14:foregroundMark x1="46431" y1="22924" x2="82733" y2="19934"/>
                        <a14:foregroundMark x1="82733" y1="19934" x2="99932" y2="21096"/>
                        <a14:foregroundMark x1="1088" y1="77907" x2="74643" y2="81561"/>
                        <a14:foregroundMark x1="74643" y1="81561" x2="97247" y2="77907"/>
                        <a14:foregroundMark x1="97247" y1="77907" x2="99830" y2="77907"/>
                        <a14:foregroundMark x1="2957" y1="62126" x2="13460" y2="58970"/>
                        <a14:foregroundMark x1="13460" y1="58970" x2="75357" y2="69934"/>
                        <a14:foregroundMark x1="75357" y1="69934" x2="98165" y2="65116"/>
                        <a14:foregroundMark x1="98165" y1="65116" x2="98436" y2="65116"/>
                        <a14:foregroundMark x1="1835" y1="91362" x2="18831" y2="93854"/>
                        <a14:foregroundMark x1="18831" y1="93854" x2="25595" y2="93189"/>
                        <a14:foregroundMark x1="25595" y1="93189" x2="35690" y2="93189"/>
                        <a14:foregroundMark x1="35690" y1="93189" x2="46091" y2="92691"/>
                        <a14:foregroundMark x1="46091" y1="92691" x2="71482" y2="92691"/>
                        <a14:foregroundMark x1="71482" y1="92691" x2="85112" y2="91362"/>
                        <a14:foregroundMark x1="85112" y1="91362" x2="94935" y2="92691"/>
                        <a14:foregroundMark x1="94935" y1="92691" x2="99014" y2="90698"/>
                        <a14:foregroundMark x1="99014" y1="90698" x2="99184" y2="90199"/>
                        <a14:foregroundMark x1="1700" y1="6478" x2="4105" y2="3959"/>
                        <a14:foregroundMark x1="18198" y1="3837" x2="64922" y2="15615"/>
                        <a14:foregroundMark x1="64922" y1="15615" x2="71108" y2="15116"/>
                        <a14:foregroundMark x1="71108" y1="15116" x2="75629" y2="15116"/>
                        <a14:foregroundMark x1="75629" y1="15116" x2="82699" y2="8970"/>
                        <a14:foregroundMark x1="4317" y1="34551" x2="36506" y2="39535"/>
                        <a14:foregroundMark x1="36506" y1="39535" x2="72808" y2="28405"/>
                        <a14:foregroundMark x1="72808" y1="28405" x2="81373" y2="28405"/>
                        <a14:foregroundMark x1="81373" y1="28405" x2="93712" y2="26578"/>
                        <a14:foregroundMark x1="9075" y1="37708" x2="4487" y2="36379"/>
                        <a14:foregroundMark x1="4487" y1="36379" x2="1564" y2="22425"/>
                        <a14:foregroundMark x1="1564" y1="22425" x2="1326" y2="18771"/>
                        <a14:foregroundMark x1="4555" y1="6478" x2="19680" y2="7641"/>
                        <a14:backgroundMark x1="680" y1="2159" x2="680" y2="2159"/>
                        <a14:backgroundMark x1="2447" y1="997" x2="21516" y2="831"/>
                        <a14:backgroundMark x1="21516" y1="831" x2="97961" y2="997"/>
                        <a14:backgroundMark x1="1564" y1="49834" x2="8056" y2="48007"/>
                        <a14:backgroundMark x1="8056" y1="48007" x2="30184" y2="50997"/>
                        <a14:backgroundMark x1="33685" y1="50997" x2="37797" y2="49834"/>
                        <a14:backgroundMark x1="37797" y1="49834" x2="62576" y2="49834"/>
                        <a14:backgroundMark x1="64684" y1="49834" x2="84942" y2="50997"/>
                        <a14:backgroundMark x1="85962" y1="50997" x2="90177" y2="50997"/>
                        <a14:backgroundMark x1="90177" y1="50997" x2="98572" y2="48671"/>
                        <a14:backgroundMark x1="98572" y1="48671" x2="99932" y2="48671"/>
                        <a14:backgroundMark x1="98572" y1="332" x2="98572" y2="332"/>
                      </a14:backgroundRemoval>
                    </a14:imgEffect>
                  </a14:imgLayer>
                </a14:imgProps>
              </a:ext>
            </a:extLst>
          </a:blip>
          <a:srcRect b="57284"/>
          <a:stretch/>
        </p:blipFill>
        <p:spPr>
          <a:xfrm>
            <a:off x="7068185" y="4746592"/>
            <a:ext cx="5939486" cy="51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80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BD6C-406A-4F6B-AEBD-99C61E40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158750"/>
            <a:ext cx="5850467" cy="511175"/>
          </a:xfrm>
        </p:spPr>
        <p:txBody>
          <a:bodyPr>
            <a:normAutofit/>
          </a:bodyPr>
          <a:lstStyle/>
          <a:p>
            <a:r>
              <a:rPr lang="zh-TW" altLang="en-US" dirty="0"/>
              <a:t>功能四：接受 </a:t>
            </a:r>
            <a:r>
              <a:rPr lang="en-US" altLang="zh-TW" dirty="0"/>
              <a:t>/ </a:t>
            </a:r>
            <a:r>
              <a:rPr lang="zh-TW" altLang="en-US" dirty="0"/>
              <a:t>拒絕任務、提前結束任務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AC6A25-2705-4B77-A557-B8A26650A770}"/>
              </a:ext>
            </a:extLst>
          </p:cNvPr>
          <p:cNvSpPr txBox="1"/>
          <p:nvPr/>
        </p:nvSpPr>
        <p:spPr>
          <a:xfrm>
            <a:off x="7935907" y="4395021"/>
            <a:ext cx="902811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接受應徵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pic>
        <p:nvPicPr>
          <p:cNvPr id="11266" name="Picture 2" descr="https://lh6.googleusercontent.com/OOUKs_0-jNmKjAcTLY6Y5F5WyoCO4MXAKYHPR8riSsBQP8Y9eqY8Gc1lv3XMigKrwPMV7-tkEBqeH5evgsMle2GLG31ShT3nzd-IgufK4ohgUukYYGF5rYGPYznyIU0o0hssqpmDs8c">
            <a:extLst>
              <a:ext uri="{FF2B5EF4-FFF2-40B4-BE49-F238E27FC236}">
                <a16:creationId xmlns:a16="http://schemas.microsoft.com/office/drawing/2014/main" id="{7585A84C-AA5C-477D-9DBB-2DCE636F8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6" y="2184193"/>
            <a:ext cx="7204299" cy="248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5C0BF05-ADC2-4D75-9C46-612499BB752B}"/>
              </a:ext>
            </a:extLst>
          </p:cNvPr>
          <p:cNvSpPr/>
          <p:nvPr/>
        </p:nvSpPr>
        <p:spPr>
          <a:xfrm>
            <a:off x="5914663" y="3429000"/>
            <a:ext cx="1428316" cy="1250844"/>
          </a:xfrm>
          <a:prstGeom prst="roundRect">
            <a:avLst>
              <a:gd name="adj" fmla="val 3712"/>
            </a:avLst>
          </a:prstGeom>
          <a:noFill/>
          <a:ln w="57150">
            <a:solidFill>
              <a:srgbClr val="F17F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B33677-7602-445E-99EC-E2348CAC7FAB}"/>
              </a:ext>
            </a:extLst>
          </p:cNvPr>
          <p:cNvSpPr/>
          <p:nvPr/>
        </p:nvSpPr>
        <p:spPr>
          <a:xfrm>
            <a:off x="6836464" y="2030633"/>
            <a:ext cx="805902" cy="517309"/>
          </a:xfrm>
          <a:prstGeom prst="roundRect">
            <a:avLst>
              <a:gd name="adj" fmla="val 7717"/>
            </a:avLst>
          </a:prstGeom>
          <a:noFill/>
          <a:ln w="57150"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64DC549-A4A3-4969-8C7D-FE272CB4B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73" y="4802897"/>
            <a:ext cx="5034274" cy="5038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60BE7D-AFA3-4529-9AA4-C2C0BE84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372" y="5700434"/>
            <a:ext cx="4262625" cy="5173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FFC068-A4A0-4F87-BA79-D3D20CB3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71" y="3128845"/>
            <a:ext cx="4729989" cy="58861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2317C3-66CE-472C-A9B1-7680ACD35078}"/>
              </a:ext>
            </a:extLst>
          </p:cNvPr>
          <p:cNvSpPr txBox="1"/>
          <p:nvPr/>
        </p:nvSpPr>
        <p:spPr>
          <a:xfrm>
            <a:off x="7935907" y="5292558"/>
            <a:ext cx="902811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停止應徵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4AE7F1-2806-4195-B065-5A4E76EFB944}"/>
              </a:ext>
            </a:extLst>
          </p:cNvPr>
          <p:cNvSpPr txBox="1"/>
          <p:nvPr/>
        </p:nvSpPr>
        <p:spPr>
          <a:xfrm>
            <a:off x="7935907" y="2755985"/>
            <a:ext cx="902811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結束應徵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16962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8E9F7E0-D74D-4E73-B96E-0F70C071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695" y="1026814"/>
            <a:ext cx="9329980" cy="5248114"/>
          </a:xfrm>
          <a:prstGeom prst="rect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3136A5-702C-48F1-AD8A-F1196CDDF6CD}"/>
              </a:ext>
            </a:extLst>
          </p:cNvPr>
          <p:cNvSpPr/>
          <p:nvPr/>
        </p:nvSpPr>
        <p:spPr>
          <a:xfrm>
            <a:off x="-3707650" y="2665836"/>
            <a:ext cx="161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Seaweed Script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0D1294-68C2-4893-8318-F2BB068F459D}"/>
              </a:ext>
            </a:extLst>
          </p:cNvPr>
          <p:cNvSpPr/>
          <p:nvPr/>
        </p:nvSpPr>
        <p:spPr>
          <a:xfrm>
            <a:off x="826127" y="5163420"/>
            <a:ext cx="3500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你的宿舍好幫手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784E91-8E1F-481D-8CAF-C721BB174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7" y="3608275"/>
            <a:ext cx="3112809" cy="139574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732759E-C1F5-41C1-BDC3-181B088260B1}"/>
              </a:ext>
            </a:extLst>
          </p:cNvPr>
          <p:cNvSpPr/>
          <p:nvPr/>
        </p:nvSpPr>
        <p:spPr>
          <a:xfrm>
            <a:off x="826126" y="5661106"/>
            <a:ext cx="4301459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B07705008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巫芊瑩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B08705026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陳沛妤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B08705037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翁子婷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B08705038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郭子麟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B08705050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陳冠伊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B08705053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葉小漓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57227E-58BE-4AA0-918A-3011B55BB788}"/>
              </a:ext>
            </a:extLst>
          </p:cNvPr>
          <p:cNvSpPr/>
          <p:nvPr/>
        </p:nvSpPr>
        <p:spPr>
          <a:xfrm>
            <a:off x="826126" y="4826597"/>
            <a:ext cx="3500043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第</a:t>
            </a:r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A</a:t>
            </a: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組</a:t>
            </a:r>
          </a:p>
        </p:txBody>
      </p:sp>
    </p:spTree>
    <p:extLst>
      <p:ext uri="{BB962C8B-B14F-4D97-AF65-F5344CB8AC3E}">
        <p14:creationId xmlns:p14="http://schemas.microsoft.com/office/powerpoint/2010/main" val="202167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78E8D7B9-6F20-4E5D-BE31-67741EECE185}"/>
              </a:ext>
            </a:extLst>
          </p:cNvPr>
          <p:cNvCxnSpPr>
            <a:cxnSpLocks/>
          </p:cNvCxnSpPr>
          <p:nvPr/>
        </p:nvCxnSpPr>
        <p:spPr>
          <a:xfrm>
            <a:off x="0" y="5787342"/>
            <a:ext cx="12292314" cy="0"/>
          </a:xfrm>
          <a:prstGeom prst="line">
            <a:avLst/>
          </a:prstGeom>
          <a:ln w="76200">
            <a:solidFill>
              <a:srgbClr val="1C8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5DD62E2-A91A-43FF-8DC9-25312F8F6C72}"/>
              </a:ext>
            </a:extLst>
          </p:cNvPr>
          <p:cNvSpPr txBox="1">
            <a:spLocks/>
          </p:cNvSpPr>
          <p:nvPr/>
        </p:nvSpPr>
        <p:spPr>
          <a:xfrm>
            <a:off x="830077" y="6050386"/>
            <a:ext cx="1453587" cy="5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16:00</a:t>
            </a:r>
            <a:endParaRPr lang="zh-TW" altLang="en-US" dirty="0">
              <a:solidFill>
                <a:srgbClr val="1C8D9C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E3C222F-8031-41FD-9F35-04A54043D1E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10" y="4493329"/>
            <a:ext cx="1058856" cy="1058856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8DB6BE32-E1EE-470B-947F-6AC6961DD805}"/>
              </a:ext>
            </a:extLst>
          </p:cNvPr>
          <p:cNvSpPr/>
          <p:nvPr/>
        </p:nvSpPr>
        <p:spPr>
          <a:xfrm>
            <a:off x="1846084" y="4274539"/>
            <a:ext cx="437580" cy="4375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ea typeface="Noto Sans TC" panose="020B0500000000000000" pitchFamily="34" charset="-120"/>
                <a:cs typeface="Arial" panose="020B0604020202020204" pitchFamily="34" charset="0"/>
              </a:rPr>
              <a:t>1</a:t>
            </a:r>
            <a:endParaRPr lang="zh-TW" altLang="en-US" sz="2400" dirty="0">
              <a:latin typeface="Arial" panose="020B0604020202020204" pitchFamily="34" charset="0"/>
              <a:ea typeface="Noto Sans TC" panose="020B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A190588F-9774-483E-AD16-C8D9B7A0D867}"/>
              </a:ext>
            </a:extLst>
          </p:cNvPr>
          <p:cNvSpPr/>
          <p:nvPr/>
        </p:nvSpPr>
        <p:spPr>
          <a:xfrm>
            <a:off x="10270601" y="945448"/>
            <a:ext cx="794795" cy="578690"/>
          </a:xfrm>
          <a:prstGeom prst="wedgeRoundRectCallout">
            <a:avLst>
              <a:gd name="adj1" fmla="val 55194"/>
              <a:gd name="adj2" fmla="val -43508"/>
              <a:gd name="adj3" fmla="val 16667"/>
            </a:avLst>
          </a:prstGeom>
          <a:solidFill>
            <a:srgbClr val="19D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ㄟㄟ</a:t>
            </a:r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E129AC42-EEC8-4877-AC4C-7ED0765E1006}"/>
              </a:ext>
            </a:extLst>
          </p:cNvPr>
          <p:cNvSpPr/>
          <p:nvPr/>
        </p:nvSpPr>
        <p:spPr>
          <a:xfrm>
            <a:off x="5787341" y="3147488"/>
            <a:ext cx="3437681" cy="649006"/>
          </a:xfrm>
          <a:prstGeom prst="wedgeRoundRectCallout">
            <a:avLst>
              <a:gd name="adj1" fmla="val -57820"/>
              <a:gd name="adj2" fmla="val -4150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不行啦等等要上資料庫嗚嗚嗚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43BA415F-30B7-445E-8104-72829A80360D}"/>
              </a:ext>
            </a:extLst>
          </p:cNvPr>
          <p:cNvSpPr/>
          <p:nvPr/>
        </p:nvSpPr>
        <p:spPr>
          <a:xfrm>
            <a:off x="7847635" y="1787180"/>
            <a:ext cx="3217761" cy="1016503"/>
          </a:xfrm>
          <a:prstGeom prst="wedgeRoundRectCallout">
            <a:avLst>
              <a:gd name="adj1" fmla="val 55194"/>
              <a:gd name="adj2" fmla="val -43508"/>
              <a:gd name="adj3" fmla="val 16667"/>
            </a:avLst>
          </a:prstGeom>
          <a:solidFill>
            <a:srgbClr val="19D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要不要幫我搬冰箱到女一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QQ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可以請你喝星巴克</a:t>
            </a:r>
          </a:p>
        </p:txBody>
      </p:sp>
    </p:spTree>
    <p:extLst>
      <p:ext uri="{BB962C8B-B14F-4D97-AF65-F5344CB8AC3E}">
        <p14:creationId xmlns:p14="http://schemas.microsoft.com/office/powerpoint/2010/main" val="18770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78E8D7B9-6F20-4E5D-BE31-67741EECE185}"/>
              </a:ext>
            </a:extLst>
          </p:cNvPr>
          <p:cNvCxnSpPr>
            <a:cxnSpLocks/>
          </p:cNvCxnSpPr>
          <p:nvPr/>
        </p:nvCxnSpPr>
        <p:spPr>
          <a:xfrm>
            <a:off x="0" y="5787342"/>
            <a:ext cx="12292314" cy="0"/>
          </a:xfrm>
          <a:prstGeom prst="line">
            <a:avLst/>
          </a:prstGeom>
          <a:ln w="76200">
            <a:solidFill>
              <a:srgbClr val="1C8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5DD62E2-A91A-43FF-8DC9-25312F8F6C72}"/>
              </a:ext>
            </a:extLst>
          </p:cNvPr>
          <p:cNvSpPr txBox="1">
            <a:spLocks/>
          </p:cNvSpPr>
          <p:nvPr/>
        </p:nvSpPr>
        <p:spPr>
          <a:xfrm>
            <a:off x="830077" y="6050386"/>
            <a:ext cx="1453587" cy="5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16:00</a:t>
            </a:r>
            <a:endParaRPr lang="zh-TW" altLang="en-US" dirty="0">
              <a:solidFill>
                <a:srgbClr val="1C8D9C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AB8E8D6-4B08-4AE6-9EC8-88918D380BAA}"/>
              </a:ext>
            </a:extLst>
          </p:cNvPr>
          <p:cNvSpPr txBox="1">
            <a:spLocks/>
          </p:cNvSpPr>
          <p:nvPr/>
        </p:nvSpPr>
        <p:spPr>
          <a:xfrm>
            <a:off x="9412781" y="6050386"/>
            <a:ext cx="1453587" cy="58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dirty="0">
                <a:solidFill>
                  <a:srgbClr val="E9573F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17:00</a:t>
            </a:r>
            <a:endParaRPr lang="zh-TW" altLang="en-US" dirty="0">
              <a:solidFill>
                <a:srgbClr val="E9573F"/>
              </a:solidFill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12C5327-454A-4862-B190-1D8AE75CEB08}"/>
              </a:ext>
            </a:extLst>
          </p:cNvPr>
          <p:cNvGrpSpPr/>
          <p:nvPr/>
        </p:nvGrpSpPr>
        <p:grpSpPr>
          <a:xfrm>
            <a:off x="3634757" y="2145876"/>
            <a:ext cx="3657293" cy="608239"/>
            <a:chOff x="5370960" y="2145876"/>
            <a:chExt cx="3657293" cy="608239"/>
          </a:xfrm>
        </p:grpSpPr>
        <p:sp>
          <p:nvSpPr>
            <p:cNvPr id="13" name="語音泡泡: 圓角矩形 12">
              <a:extLst>
                <a:ext uri="{FF2B5EF4-FFF2-40B4-BE49-F238E27FC236}">
                  <a16:creationId xmlns:a16="http://schemas.microsoft.com/office/drawing/2014/main" id="{26D1571B-84F4-4265-B36D-B336803790C4}"/>
                </a:ext>
              </a:extLst>
            </p:cNvPr>
            <p:cNvSpPr/>
            <p:nvPr/>
          </p:nvSpPr>
          <p:spPr>
            <a:xfrm>
              <a:off x="6435523" y="2175429"/>
              <a:ext cx="2592730" cy="578686"/>
            </a:xfrm>
            <a:prstGeom prst="wedgeRoundRectCallout">
              <a:avLst>
                <a:gd name="adj1" fmla="val -57820"/>
                <a:gd name="adj2" fmla="val -4150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無法欸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…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我要開會哭啊</a:t>
              </a:r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31E46D7-C129-4777-84E0-8A0CC2B1F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960" y="2145876"/>
              <a:ext cx="578686" cy="578686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FBDB588-0ACE-423B-BA9A-6A5AAF643C55}"/>
              </a:ext>
            </a:extLst>
          </p:cNvPr>
          <p:cNvGrpSpPr/>
          <p:nvPr/>
        </p:nvGrpSpPr>
        <p:grpSpPr>
          <a:xfrm>
            <a:off x="3634757" y="1245959"/>
            <a:ext cx="3807764" cy="666427"/>
            <a:chOff x="5370960" y="1245959"/>
            <a:chExt cx="3807764" cy="666427"/>
          </a:xfrm>
        </p:grpSpPr>
        <p:sp>
          <p:nvSpPr>
            <p:cNvPr id="12" name="語音泡泡: 圓角矩形 11">
              <a:extLst>
                <a:ext uri="{FF2B5EF4-FFF2-40B4-BE49-F238E27FC236}">
                  <a16:creationId xmlns:a16="http://schemas.microsoft.com/office/drawing/2014/main" id="{E129AC42-EEC8-4877-AC4C-7ED0765E1006}"/>
                </a:ext>
              </a:extLst>
            </p:cNvPr>
            <p:cNvSpPr/>
            <p:nvPr/>
          </p:nvSpPr>
          <p:spPr>
            <a:xfrm>
              <a:off x="6435523" y="1333700"/>
              <a:ext cx="2743201" cy="578686"/>
            </a:xfrm>
            <a:prstGeom prst="wedgeRoundRectCallout">
              <a:avLst>
                <a:gd name="adj1" fmla="val -57820"/>
                <a:gd name="adj2" fmla="val -4150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下午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…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要考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…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期中考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…</a:t>
              </a:r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F5B1E1CF-CDA4-4B1F-B91C-C9913AC05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960" y="1245959"/>
              <a:ext cx="578686" cy="57868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A5BD319-DF92-442E-8341-E2F479E46F9E}"/>
              </a:ext>
            </a:extLst>
          </p:cNvPr>
          <p:cNvGrpSpPr/>
          <p:nvPr/>
        </p:nvGrpSpPr>
        <p:grpSpPr>
          <a:xfrm>
            <a:off x="3634757" y="491967"/>
            <a:ext cx="4768462" cy="578690"/>
            <a:chOff x="5370960" y="491967"/>
            <a:chExt cx="4768462" cy="578690"/>
          </a:xfrm>
        </p:grpSpPr>
        <p:sp>
          <p:nvSpPr>
            <p:cNvPr id="11" name="語音泡泡: 圓角矩形 10">
              <a:extLst>
                <a:ext uri="{FF2B5EF4-FFF2-40B4-BE49-F238E27FC236}">
                  <a16:creationId xmlns:a16="http://schemas.microsoft.com/office/drawing/2014/main" id="{99A7184D-EA7B-4C0C-97A0-94292D1846B6}"/>
                </a:ext>
              </a:extLst>
            </p:cNvPr>
            <p:cNvSpPr/>
            <p:nvPr/>
          </p:nvSpPr>
          <p:spPr>
            <a:xfrm>
              <a:off x="6435523" y="491967"/>
              <a:ext cx="3703899" cy="578690"/>
            </a:xfrm>
            <a:prstGeom prst="wedgeRoundRectCallout">
              <a:avLst>
                <a:gd name="adj1" fmla="val -57820"/>
                <a:gd name="adj2" fmla="val -4150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我等等跟我男友去台南玩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(⁎⁍̴̛ᴗ⁍̴̛⁎)</a:t>
              </a:r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689897E-FDC9-498D-B787-DA549C0E3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960" y="491967"/>
              <a:ext cx="578686" cy="578686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58EB41E-664C-4C81-9E1E-E1BF40537428}"/>
              </a:ext>
            </a:extLst>
          </p:cNvPr>
          <p:cNvSpPr/>
          <p:nvPr/>
        </p:nvSpPr>
        <p:spPr>
          <a:xfrm>
            <a:off x="5393514" y="2987609"/>
            <a:ext cx="51648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BF6931B-854A-4B44-BEF6-03FA3A57343E}"/>
              </a:ext>
            </a:extLst>
          </p:cNvPr>
          <p:cNvGrpSpPr/>
          <p:nvPr/>
        </p:nvGrpSpPr>
        <p:grpSpPr>
          <a:xfrm>
            <a:off x="3634757" y="3687637"/>
            <a:ext cx="4768461" cy="1024469"/>
            <a:chOff x="5370960" y="2145876"/>
            <a:chExt cx="4768461" cy="1024469"/>
          </a:xfrm>
        </p:grpSpPr>
        <p:sp>
          <p:nvSpPr>
            <p:cNvPr id="25" name="語音泡泡: 圓角矩形 24">
              <a:extLst>
                <a:ext uri="{FF2B5EF4-FFF2-40B4-BE49-F238E27FC236}">
                  <a16:creationId xmlns:a16="http://schemas.microsoft.com/office/drawing/2014/main" id="{68532A08-AE92-4776-9D89-F2BC8124052B}"/>
                </a:ext>
              </a:extLst>
            </p:cNvPr>
            <p:cNvSpPr/>
            <p:nvPr/>
          </p:nvSpPr>
          <p:spPr>
            <a:xfrm>
              <a:off x="6435522" y="2175428"/>
              <a:ext cx="3703899" cy="994917"/>
            </a:xfrm>
            <a:prstGeom prst="wedgeRoundRectCallout">
              <a:avLst>
                <a:gd name="adj1" fmla="val -57820"/>
                <a:gd name="adj2" fmla="val -4150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啊我都開完ㄌ你還沒找到 可憐哪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好啦現在可以了</a:t>
              </a:r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DB4EA95-7213-43AB-B298-B9C59A69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960" y="2145876"/>
              <a:ext cx="578686" cy="578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62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7DF939B-4770-4C69-9F80-432438A4673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622">
            <a:off x="2157357" y="3166691"/>
            <a:ext cx="1128308" cy="1128308"/>
          </a:xfrm>
          <a:prstGeom prst="rect">
            <a:avLst/>
          </a:prstGeom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0DC72A0-36C3-4F53-859A-D9B4E494A3CC}"/>
              </a:ext>
            </a:extLst>
          </p:cNvPr>
          <p:cNvSpPr/>
          <p:nvPr/>
        </p:nvSpPr>
        <p:spPr>
          <a:xfrm>
            <a:off x="-3073400" y="3889619"/>
            <a:ext cx="6667500" cy="559515"/>
          </a:xfrm>
          <a:custGeom>
            <a:avLst/>
            <a:gdLst>
              <a:gd name="connsiteX0" fmla="*/ 0 w 6686337"/>
              <a:gd name="connsiteY0" fmla="*/ 165903 h 559515"/>
              <a:gd name="connsiteX1" fmla="*/ 1713053 w 6686337"/>
              <a:gd name="connsiteY1" fmla="*/ 559442 h 559515"/>
              <a:gd name="connsiteX2" fmla="*/ 3599726 w 6686337"/>
              <a:gd name="connsiteY2" fmla="*/ 200627 h 559515"/>
              <a:gd name="connsiteX3" fmla="*/ 5127584 w 6686337"/>
              <a:gd name="connsiteY3" fmla="*/ 408972 h 559515"/>
              <a:gd name="connsiteX4" fmla="*/ 6470248 w 6686337"/>
              <a:gd name="connsiteY4" fmla="*/ 27007 h 559515"/>
              <a:gd name="connsiteX5" fmla="*/ 6667017 w 6686337"/>
              <a:gd name="connsiteY5" fmla="*/ 61731 h 55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86337" h="559515">
                <a:moveTo>
                  <a:pt x="0" y="165903"/>
                </a:moveTo>
                <a:cubicBezTo>
                  <a:pt x="556549" y="359779"/>
                  <a:pt x="1113099" y="553655"/>
                  <a:pt x="1713053" y="559442"/>
                </a:cubicBezTo>
                <a:cubicBezTo>
                  <a:pt x="2313007" y="565229"/>
                  <a:pt x="3030638" y="225705"/>
                  <a:pt x="3599726" y="200627"/>
                </a:cubicBezTo>
                <a:cubicBezTo>
                  <a:pt x="4168815" y="175549"/>
                  <a:pt x="4649164" y="437909"/>
                  <a:pt x="5127584" y="408972"/>
                </a:cubicBezTo>
                <a:cubicBezTo>
                  <a:pt x="5606004" y="380035"/>
                  <a:pt x="6213676" y="84880"/>
                  <a:pt x="6470248" y="27007"/>
                </a:cubicBezTo>
                <a:cubicBezTo>
                  <a:pt x="6726820" y="-30866"/>
                  <a:pt x="6696918" y="15432"/>
                  <a:pt x="6667017" y="61731"/>
                </a:cubicBez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B43C1C-8144-44B3-96B7-EB03E293EBF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3259">
            <a:off x="6352459" y="3294429"/>
            <a:ext cx="781050" cy="7810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A177513-3319-4AC4-B06F-6FEF3834822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777">
            <a:off x="5629056" y="3473011"/>
            <a:ext cx="721613" cy="7216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3EE0029-3698-457D-9CA0-477A5AD3F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0" y="2297255"/>
            <a:ext cx="1755123" cy="1755123"/>
          </a:xfrm>
          <a:prstGeom prst="rect">
            <a:avLst/>
          </a:prstGeom>
        </p:spPr>
      </p:pic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8EC9349F-9DE9-428D-B105-9BD354C93810}"/>
              </a:ext>
            </a:extLst>
          </p:cNvPr>
          <p:cNvSpPr/>
          <p:nvPr/>
        </p:nvSpPr>
        <p:spPr>
          <a:xfrm>
            <a:off x="3691467" y="3772620"/>
            <a:ext cx="6813550" cy="559515"/>
          </a:xfrm>
          <a:custGeom>
            <a:avLst/>
            <a:gdLst>
              <a:gd name="connsiteX0" fmla="*/ 0 w 6686337"/>
              <a:gd name="connsiteY0" fmla="*/ 165903 h 559515"/>
              <a:gd name="connsiteX1" fmla="*/ 1713053 w 6686337"/>
              <a:gd name="connsiteY1" fmla="*/ 559442 h 559515"/>
              <a:gd name="connsiteX2" fmla="*/ 3599726 w 6686337"/>
              <a:gd name="connsiteY2" fmla="*/ 200627 h 559515"/>
              <a:gd name="connsiteX3" fmla="*/ 5127584 w 6686337"/>
              <a:gd name="connsiteY3" fmla="*/ 408972 h 559515"/>
              <a:gd name="connsiteX4" fmla="*/ 6470248 w 6686337"/>
              <a:gd name="connsiteY4" fmla="*/ 27007 h 559515"/>
              <a:gd name="connsiteX5" fmla="*/ 6667017 w 6686337"/>
              <a:gd name="connsiteY5" fmla="*/ 61731 h 55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86337" h="559515">
                <a:moveTo>
                  <a:pt x="0" y="165903"/>
                </a:moveTo>
                <a:cubicBezTo>
                  <a:pt x="556549" y="359779"/>
                  <a:pt x="1113099" y="553655"/>
                  <a:pt x="1713053" y="559442"/>
                </a:cubicBezTo>
                <a:cubicBezTo>
                  <a:pt x="2313007" y="565229"/>
                  <a:pt x="3030638" y="225705"/>
                  <a:pt x="3599726" y="200627"/>
                </a:cubicBezTo>
                <a:cubicBezTo>
                  <a:pt x="4168815" y="175549"/>
                  <a:pt x="4649164" y="437909"/>
                  <a:pt x="5127584" y="408972"/>
                </a:cubicBezTo>
                <a:cubicBezTo>
                  <a:pt x="5606004" y="380035"/>
                  <a:pt x="6213676" y="84880"/>
                  <a:pt x="6470248" y="27007"/>
                </a:cubicBezTo>
                <a:cubicBezTo>
                  <a:pt x="6726820" y="-30866"/>
                  <a:pt x="6696918" y="15432"/>
                  <a:pt x="6667017" y="61731"/>
                </a:cubicBez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39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5087D73-51FB-4AA2-8D6B-B6BC844BCD1A}"/>
              </a:ext>
            </a:extLst>
          </p:cNvPr>
          <p:cNvSpPr/>
          <p:nvPr/>
        </p:nvSpPr>
        <p:spPr>
          <a:xfrm>
            <a:off x="3581400" y="3692324"/>
            <a:ext cx="2514600" cy="335666"/>
          </a:xfrm>
          <a:prstGeom prst="rect">
            <a:avLst/>
          </a:prstGeom>
          <a:solidFill>
            <a:srgbClr val="FFE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1C8D9C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7F9F3C-CE55-40F8-AB4D-C1935813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目標受眾痛點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CD5A14B-0806-40C0-BA8D-C8104B753554}"/>
              </a:ext>
            </a:extLst>
          </p:cNvPr>
          <p:cNvSpPr txBox="1"/>
          <p:nvPr/>
        </p:nvSpPr>
        <p:spPr>
          <a:xfrm>
            <a:off x="245533" y="2178983"/>
            <a:ext cx="11356527" cy="578882"/>
          </a:xfrm>
          <a:prstGeom prst="roundRect">
            <a:avLst/>
          </a:prstGeom>
          <a:solidFill>
            <a:srgbClr val="1C8D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受眾痛點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19EE8F4-9CA5-4CF0-A67E-F39155FE0CE5}"/>
              </a:ext>
            </a:extLst>
          </p:cNvPr>
          <p:cNvSpPr/>
          <p:nvPr/>
        </p:nvSpPr>
        <p:spPr>
          <a:xfrm>
            <a:off x="245533" y="2958249"/>
            <a:ext cx="11356527" cy="2221325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6F0FE4-3256-4979-A4BC-D34C4AE26705}"/>
              </a:ext>
            </a:extLst>
          </p:cNvPr>
          <p:cNvSpPr txBox="1"/>
          <p:nvPr/>
        </p:nvSpPr>
        <p:spPr>
          <a:xfrm>
            <a:off x="589940" y="3304161"/>
            <a:ext cx="8802410" cy="1482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沒有一個很好的</a:t>
            </a:r>
            <a:r>
              <a:rPr lang="zh-TW" altLang="en-US" sz="3200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問題曝光平台</a:t>
            </a:r>
            <a:endParaRPr lang="en-US" altLang="zh-TW" sz="3200" dirty="0">
              <a:solidFill>
                <a:srgbClr val="1C8D9C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能讓需求者提出的任務，被其他人快速瀏覽應徵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4FAA16-E0E9-4D50-A3EA-95CCB88D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0" y="8014524"/>
            <a:ext cx="4745620" cy="1906665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1FA10A28-833E-4705-BB5A-8797E3629AF8}"/>
              </a:ext>
            </a:extLst>
          </p:cNvPr>
          <p:cNvSpPr txBox="1">
            <a:spLocks/>
          </p:cNvSpPr>
          <p:nvPr/>
        </p:nvSpPr>
        <p:spPr>
          <a:xfrm>
            <a:off x="589940" y="10123584"/>
            <a:ext cx="474562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dirty="0"/>
              <a:t>NTU</a:t>
            </a:r>
            <a:r>
              <a:rPr lang="zh-TW" altLang="en-US" dirty="0"/>
              <a:t> 各宿舍交流版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0F1ABE70-7CBB-4DF7-A76B-69A3AA773339}"/>
              </a:ext>
            </a:extLst>
          </p:cNvPr>
          <p:cNvSpPr txBox="1">
            <a:spLocks/>
          </p:cNvSpPr>
          <p:nvPr/>
        </p:nvSpPr>
        <p:spPr>
          <a:xfrm>
            <a:off x="6503156" y="10123584"/>
            <a:ext cx="474562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dirty="0"/>
              <a:t>NTU</a:t>
            </a:r>
            <a:r>
              <a:rPr lang="zh-TW" altLang="en-US" dirty="0"/>
              <a:t> 台大學生交流版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C8121F1-21EB-4FB3-8492-6EF8BC93C29F}"/>
              </a:ext>
            </a:extLst>
          </p:cNvPr>
          <p:cNvGrpSpPr/>
          <p:nvPr/>
        </p:nvGrpSpPr>
        <p:grpSpPr>
          <a:xfrm>
            <a:off x="6842792" y="7927419"/>
            <a:ext cx="4066348" cy="1993770"/>
            <a:chOff x="6547637" y="3247560"/>
            <a:chExt cx="4066348" cy="199377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B2B5678-4D4A-443E-AD68-8F4F9AF23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9675"/>
            <a:stretch/>
          </p:blipFill>
          <p:spPr>
            <a:xfrm>
              <a:off x="6547638" y="3247560"/>
              <a:ext cx="4066347" cy="511175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3C80978-FB71-4F6D-AD95-4E1008EAF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051"/>
            <a:stretch/>
          </p:blipFill>
          <p:spPr>
            <a:xfrm>
              <a:off x="6547637" y="3758735"/>
              <a:ext cx="4066347" cy="1482595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48E20538-E078-4C3E-9A41-F33EB6EA7945}"/>
              </a:ext>
            </a:extLst>
          </p:cNvPr>
          <p:cNvSpPr/>
          <p:nvPr/>
        </p:nvSpPr>
        <p:spPr>
          <a:xfrm>
            <a:off x="6933235" y="8014524"/>
            <a:ext cx="1354238" cy="221675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ED0259-5A6C-48F7-825D-8286F40E7F60}"/>
              </a:ext>
            </a:extLst>
          </p:cNvPr>
          <p:cNvSpPr/>
          <p:nvPr/>
        </p:nvSpPr>
        <p:spPr>
          <a:xfrm>
            <a:off x="694480" y="8072168"/>
            <a:ext cx="1354238" cy="221675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37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F9F3C-CE55-40F8-AB4D-C1935813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目標受眾痛點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CD5A14B-0806-40C0-BA8D-C8104B753554}"/>
              </a:ext>
            </a:extLst>
          </p:cNvPr>
          <p:cNvSpPr txBox="1"/>
          <p:nvPr/>
        </p:nvSpPr>
        <p:spPr>
          <a:xfrm>
            <a:off x="245533" y="1201152"/>
            <a:ext cx="11356527" cy="408623"/>
          </a:xfrm>
          <a:prstGeom prst="roundRect">
            <a:avLst/>
          </a:prstGeom>
          <a:solidFill>
            <a:srgbClr val="1C8D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受眾痛點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19EE8F4-9CA5-4CF0-A67E-F39155FE0CE5}"/>
              </a:ext>
            </a:extLst>
          </p:cNvPr>
          <p:cNvSpPr/>
          <p:nvPr/>
        </p:nvSpPr>
        <p:spPr>
          <a:xfrm>
            <a:off x="245533" y="1806665"/>
            <a:ext cx="11356527" cy="1133305"/>
          </a:xfrm>
          <a:prstGeom prst="roundRect">
            <a:avLst>
              <a:gd name="adj" fmla="val 3243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6F0FE4-3256-4979-A4BC-D34C4AE26705}"/>
              </a:ext>
            </a:extLst>
          </p:cNvPr>
          <p:cNvSpPr txBox="1"/>
          <p:nvPr/>
        </p:nvSpPr>
        <p:spPr>
          <a:xfrm>
            <a:off x="589940" y="1874943"/>
            <a:ext cx="5570756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沒有一個很好的</a:t>
            </a:r>
            <a:r>
              <a:rPr lang="zh-TW" altLang="en-US" sz="2000" dirty="0">
                <a:solidFill>
                  <a:srgbClr val="1C8D9C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問題曝光平台</a:t>
            </a:r>
            <a:endParaRPr lang="en-US" altLang="zh-TW" sz="2000" dirty="0">
              <a:solidFill>
                <a:srgbClr val="1C8D9C"/>
              </a:solidFill>
              <a:latin typeface="Noto Sans TC Medium" panose="020B0600000000000000" pitchFamily="34" charset="-120"/>
              <a:ea typeface="Noto Sans TC Medium" panose="020B0600000000000000" pitchFamily="34" charset="-120"/>
              <a:cs typeface="Noto Sans SemBd" panose="020B0702040504020204" pitchFamily="34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Noto Sans SemBd" panose="020B0702040504020204" pitchFamily="34"/>
              </a:rPr>
              <a:t>能讓需求者提出的任務，被其他人快速瀏覽應徵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EFC44E-26E2-4050-8775-183669C7A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0" y="3653540"/>
            <a:ext cx="4745620" cy="190666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ED0C63DE-B6F3-40AE-8E32-EE2C10630A9F}"/>
              </a:ext>
            </a:extLst>
          </p:cNvPr>
          <p:cNvSpPr txBox="1">
            <a:spLocks/>
          </p:cNvSpPr>
          <p:nvPr/>
        </p:nvSpPr>
        <p:spPr>
          <a:xfrm>
            <a:off x="589940" y="5762600"/>
            <a:ext cx="474562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dirty="0"/>
              <a:t>NTU</a:t>
            </a:r>
            <a:r>
              <a:rPr lang="zh-TW" altLang="en-US" dirty="0"/>
              <a:t> 各宿舍交流版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CBE5FED6-2632-48AC-9FA7-6499ABBEC5E8}"/>
              </a:ext>
            </a:extLst>
          </p:cNvPr>
          <p:cNvSpPr txBox="1">
            <a:spLocks/>
          </p:cNvSpPr>
          <p:nvPr/>
        </p:nvSpPr>
        <p:spPr>
          <a:xfrm>
            <a:off x="6503156" y="5762600"/>
            <a:ext cx="4745620" cy="51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202020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defRPr>
            </a:lvl1pPr>
          </a:lstStyle>
          <a:p>
            <a:pPr algn="ctr"/>
            <a:r>
              <a:rPr lang="en-US" altLang="zh-TW" dirty="0"/>
              <a:t>NTU</a:t>
            </a:r>
            <a:r>
              <a:rPr lang="zh-TW" altLang="en-US" dirty="0"/>
              <a:t> 台大學生交流版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2AE0475-39D8-460E-A212-D852E2EFB234}"/>
              </a:ext>
            </a:extLst>
          </p:cNvPr>
          <p:cNvGrpSpPr/>
          <p:nvPr/>
        </p:nvGrpSpPr>
        <p:grpSpPr>
          <a:xfrm>
            <a:off x="6842792" y="3566435"/>
            <a:ext cx="4066348" cy="1993770"/>
            <a:chOff x="6547637" y="3247560"/>
            <a:chExt cx="4066348" cy="199377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F8238B8-3A62-400E-A726-2A884E987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9675"/>
            <a:stretch/>
          </p:blipFill>
          <p:spPr>
            <a:xfrm>
              <a:off x="6547638" y="3247560"/>
              <a:ext cx="4066347" cy="511175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96092D8-409F-46FF-9FFB-E40E0FD54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051"/>
            <a:stretch/>
          </p:blipFill>
          <p:spPr>
            <a:xfrm>
              <a:off x="6547637" y="3758735"/>
              <a:ext cx="4066347" cy="1482595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D98ED5E5-3A2F-4CEA-BF7E-0BC2FDB2E49D}"/>
              </a:ext>
            </a:extLst>
          </p:cNvPr>
          <p:cNvSpPr/>
          <p:nvPr/>
        </p:nvSpPr>
        <p:spPr>
          <a:xfrm>
            <a:off x="6933235" y="3653540"/>
            <a:ext cx="1354238" cy="221675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587F12-3971-41AD-A8CA-72540EC5A8CD}"/>
              </a:ext>
            </a:extLst>
          </p:cNvPr>
          <p:cNvSpPr/>
          <p:nvPr/>
        </p:nvSpPr>
        <p:spPr>
          <a:xfrm>
            <a:off x="694480" y="3711184"/>
            <a:ext cx="1354238" cy="221675"/>
          </a:xfrm>
          <a:prstGeom prst="rect">
            <a:avLst/>
          </a:prstGeom>
          <a:solidFill>
            <a:srgbClr val="1C8D9C"/>
          </a:solidFill>
          <a:ln>
            <a:solidFill>
              <a:srgbClr val="1C8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2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12586</TotalTime>
  <Words>1000</Words>
  <Application>Microsoft Office PowerPoint</Application>
  <PresentationFormat>寬螢幕</PresentationFormat>
  <Paragraphs>210</Paragraphs>
  <Slides>43</Slides>
  <Notes>10</Notes>
  <HiddenSlides>8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5" baseType="lpstr">
      <vt:lpstr>Microsoft YaHei UI</vt:lpstr>
      <vt:lpstr>Noto Sans TC Black</vt:lpstr>
      <vt:lpstr>Noto Sans Light</vt:lpstr>
      <vt:lpstr>Calibri</vt:lpstr>
      <vt:lpstr>Arial</vt:lpstr>
      <vt:lpstr>Noto Sans TC Medium</vt:lpstr>
      <vt:lpstr>新細明體</vt:lpstr>
      <vt:lpstr>Noto Sans SemBd</vt:lpstr>
      <vt:lpstr>Noto Sans Med</vt:lpstr>
      <vt:lpstr>Noto Sans TC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目標受眾痛點</vt:lpstr>
      <vt:lpstr>目標受眾痛點</vt:lpstr>
      <vt:lpstr>目標受眾痛點</vt:lpstr>
      <vt:lpstr>Dormy 概念簡介</vt:lpstr>
      <vt:lpstr>Dormy 概念簡介</vt:lpstr>
      <vt:lpstr>Dormy 概念簡介</vt:lpstr>
      <vt:lpstr>PowerPoint 簡報</vt:lpstr>
      <vt:lpstr>PowerPoint 簡報</vt:lpstr>
      <vt:lpstr>資料蒐集</vt:lpstr>
      <vt:lpstr>資料蒐集：校園地點</vt:lpstr>
      <vt:lpstr>資料蒐集：校園地點</vt:lpstr>
      <vt:lpstr>資料蒐集：校園地點</vt:lpstr>
      <vt:lpstr>資料蒐集：宿舍資訊</vt:lpstr>
      <vt:lpstr>資料蒐集：任務資料</vt:lpstr>
      <vt:lpstr>資料蒐集：任務資料</vt:lpstr>
      <vt:lpstr>資料蒐集：任務資料</vt:lpstr>
      <vt:lpstr>PowerPoint 簡報</vt:lpstr>
      <vt:lpstr>資料庫設計</vt:lpstr>
      <vt:lpstr>PowerPoint 簡報</vt:lpstr>
      <vt:lpstr>PowerPoint 簡報</vt:lpstr>
      <vt:lpstr>資料庫內容：任務資料</vt:lpstr>
      <vt:lpstr>資料庫內容：任務資料</vt:lpstr>
      <vt:lpstr>資料庫內容：應徵資料</vt:lpstr>
      <vt:lpstr>資料庫內容：地點資料</vt:lpstr>
      <vt:lpstr>資料庫內容：使用者資料</vt:lpstr>
      <vt:lpstr>PowerPoint 簡報</vt:lpstr>
      <vt:lpstr>技術架構總覽</vt:lpstr>
      <vt:lpstr>API 設計過程</vt:lpstr>
      <vt:lpstr>API 設計過程</vt:lpstr>
      <vt:lpstr>API 設計過程</vt:lpstr>
      <vt:lpstr>API 類別</vt:lpstr>
      <vt:lpstr>功能一：註冊 / 登入</vt:lpstr>
      <vt:lpstr>功能二：發起任務</vt:lpstr>
      <vt:lpstr>功能三：查看刊登中任務、個人發起中任務及歷史任務</vt:lpstr>
      <vt:lpstr>功能四：接受 / 拒絕任務、提前結束任務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174</cp:revision>
  <dcterms:created xsi:type="dcterms:W3CDTF">2021-10-05T16:48:24Z</dcterms:created>
  <dcterms:modified xsi:type="dcterms:W3CDTF">2021-11-23T22:47:27Z</dcterms:modified>
</cp:coreProperties>
</file>